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1D6DF6F-230F-422C-BFC6-31246FEEA174}">
  <a:tblStyle styleId="{D1D6DF6F-230F-422C-BFC6-31246FEEA174}"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1D21DAD-F458-41B4-8529-43B15866F2F7}"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75d15faf60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75d15faf6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1173eed878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1173eed8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75d15faf60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275d15faf60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b23ec24b19_0_4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b23ec24b19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b23ec24b19_0_4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b23ec24b19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b23ec24b19_0_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b23ec24b1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b23ec24b19_0_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b23ec24b19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b23ec24b19_0_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b23ec24b19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b23ec24b19_0_1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b23ec24b19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920982b0fc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920982b0f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6fc224687a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6fc22468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64b59388c5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64b59388c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75d15faf60_0_3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75d15faf60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080f4c569f_0_5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080f4c569f_0_5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75d15faf60_0_116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275d15faf60_0_1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En - full translations, Summer 2023</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Entrance Portfolio for NSCAD:</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Average of 70%+ in high school, including English.</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Single page admissions essay on why you want to attend NSCAD.</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Transcripts of high school marks.</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Letters of reference (not required).</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Online portfolio submission:</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10-20 recent artworks from the past three years, and 5-10 sketchbook/notebook/journal entries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Ar</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محفظة الدخول لـ NSCAD: متوسط ​​70٪ + في المدرسة الثانوية ، بما في ذلك اللغة الإنجليزية. مقال القبول بصفحة واحدة عن سبب رغبتك في حضور NSCAD. نصوص علامات الثانوية العامة. خطابات مرجعية (غير مطلوبة). تقديم الحافظة عبر الإنترنت: 10-20 عملًا فنيًا حديثًا من السنوات الثلاث الماضية ، و 5-10 كراسة رسم / دفتر ملاحظات / دفتر يومية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Zh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入学成绩单：高中平均成绩 70% 以上，包括英语。关于你为什么想参加 NSCAD 的单页招生论文。高中成绩单。推荐信（非必需）。在线作品集提交：过去三年的 10-20 幅近期艺术作品，以及 5-10 幅素描本/笔记本/期刊条目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Fa</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 کار ورودی برای NSCAD: میانگین 70٪ + در دبیرستان، از جمله انگلیسی. مقاله پذیرش تک صفحه ای در مورد اینکه چرا می خواهید در NSCAD شرکت کنید. رونوشت نمرات دبیرستان. معرفی نامه (لازم نیست). ارسال نمونه کارها به صورت آنلاین: 10 تا 20 اثر هنری اخیر از سه سال گذشته، و 5 تا 10 اثر طرح / دفترچه یادداشت / مدخل مجله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Aufnahmeportfolio für NSCAD: Durchschnittlich 70 %+ in der High School, einschließlich Englisch. Einseitiger Zulassungsaufsatz darüber, warum Sie an NSCAD teilnehmen möchten. Zeugnisse der Abiturnoten. Referenzschreiben (nicht erforderlich). Online-Portfolio-Einreichung: 10–20 aktuelle Kunstwerke aus den letzten drei Jahren und 5–10 Skizzenbuch-/Notizbuch-/Tagebucheinträge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Entreeportfolio voor NSCAD: gemiddeld 70%+ op de middelbare school, inclusief Engels. Toelatingsessay van één pagina over waarom u NSCAD wilt bijwonen. Afschriften van middelbare schoolcijfers. Referentiebrieven (niet verplicht). Online portfolio-inzending: 10-20 recente kunstwerken van de afgelopen drie jaar, en 5-10 schetsboek/notitieboekje/dagboekaantekeningen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Hi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एनएससीएडी के लिए प्रवेश पोर्टफोलियो: अंग्रेजी सहित हाई स्कूल में औसत 70%+। आप एनएससीएडी में क्यों शामिल होना चाहते हैं, इस पर एकल पृष्ठ प्रवेश निबंध। हाई स्कूल अंकों की प्रतिलेख. संदर्भ पत्र (आवश्यक नहीं)। ऑनलाइन पोर्टफोलियो सबमिशन: पिछले तीन वर्षों की 10-20 हालिया कलाकृतियाँ, और 5-10 स्केचबुक/नोटबुक/जर्नल प्रविष्टियाँ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Ja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の入学ポートフォリオ: 高校では英語を含む平均 70% 以上。 NSCAD に参加したい理由に関する 1 ページの入学エッセイ。高校の成績証明書。推薦状（必須ではありません）。オンラインポートフォリオ提出: 過去 3 年間の最近の作品 10 ～ 20 点、およびスケッチブック/ノートブック/日記のエントリ 5 ～ 10 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입학 포트폴리오: 영어를 포함한 고등학교에서 평균 70% 이상. NSCAD에 참석하고 싶은 이유에 대한 단일 페이지 입학 에세이. 고등학교 성적표. 추천서(필수 아님). 온라인 포트폴리오 제출: 지난 3년간의 최근 작품 10-20점, 스케치북/노트북/저널 항목 5-10점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Portfoliya têketinê ji bo NSCAD: Di dibistana navîn de, tevî Englishngilîzî, navînî% 70+. Gotara pejirandina rûpela yekane li ser çima hûn dixwazin beşdarî NSCAD bibin. Nivîsarên nîşaneyên lîseyê. Nameyên referansê (ne hewce ne). Radestkirina portfoliyoya serhêl: 10-20 berhemên hunerî yên dawî yên sê salên borî, û 5-10 xêzkirin / notebook / navnîşên kovarê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को लागि प्रवेश पोर्टफोलियो: अंग्रेजी सहित हाई स्कूलमा 70%+ को औसत। तपाइँ किन NSCAD मा उपस्थित हुन चाहानुहुन्छ मा एकल पृष्ठ प्रवेश निबन्ध। हाई स्कूल अंक को ट्रान्सक्रिप्ट। सन्दर्भ पत्र (आवश्यक छैन)। अनलाइन पोर्टफोलियो सबमिशन: विगत तीन वर्षका 10-20 भर्खरका कलाकृतिहरू, र 5-10 स्केचबुक/नोटबुक/जर्नल प्रविष्टिहरू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Pa</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ਲਈ ਦਾਖਲਾ ਪੋਰਟਫੋਲੀਓ: ਅੰਗਰੇਜ਼ੀ ਸਮੇਤ ਹਾਈ ਸਕੂਲ ਵਿੱਚ ਔਸਤ 70%+। ਤੁਸੀਂ NSCAD ਵਿੱਚ ਕਿਉਂ ਜਾਣਾ ਚਾਹੁੰਦੇ ਹੋ ਇਸ ਬਾਰੇ ਸਿੰਗਲ ਪੇਜ ਦਾਖਲਾ ਲੇਖ। ਹਾਈ ਸਕੂਲ ਦੇ ਅੰਕਾਂ ਦੀਆਂ ਪ੍ਰਤੀਲਿਪੀਆਂ। ਸੰਦਰਭ ਦੇ ਪੱਤਰ (ਲੋੜੀਂਦਾ ਨਹੀਂ) ਔਨਲਾਈਨ ਪੋਰਟਫੋਲੀਓ ਸਬਮਿਸ਼ਨ: ਪਿਛਲੇ ਤਿੰਨ ਸਾਲਾਂ ਤੋਂ 10-20 ਹਾਲੀਆ ਕਲਾਕ੍ਰਿਤੀਆਂ, ਅਤੇ 5-10 ਸਕੈਚਬੁੱਕ/ਨੋਟਬੁੱਕ/ਜਰਨਲ ਐਂਟਰੀਆਂ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Ps</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NSCAD لپاره د ننوتلو پورټ فولیو: د انګلیسي په شمول په عالي لیسه کې اوسط 70%+. د واحد پا pageې داخلې مقاله پدې اړه چې ولې تاسو غواړئ NSCAD کې ګډون وکړئ. د لیسې د نمرو نقلونه. د حوالې لیکونه (ضرورت نلري). د آنلاین پورټ فولیو سپارل: د تیرو دریو کلونو څخه 10-20 وروستي هنري اثار، او 5-10 سکیچ بوک / نوټ بوک / ژورنال ننوتنې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Carteira de Entrada para NSCAD: Média de 70%+ no ensino médio, incluindo inglês. Ensaio de admissão de página única sobre por que você deseja participar do NSCAD. Transcrições de marcas do ensino médio. Cartas de referência (não obrigatórias). Envio de portfólio on-line: 10 a 20 obras de arte recentes dos últimos três anos e 5 a 10 rascunhos/cadernos/diários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Вступительное портфолио для NSCAD: в среднем 70%+ в старшей школе, включая английский язык. Вступительное эссе на одной странице о том, почему вы хотите посещать NSCAD. Стенограммы оценок средней школы. Рекомендательные письма (не обязательно). Подача онлайн-портфолио: 10-20 последних работ за последние три года и 5-10 записей в альбоме/блокноте/дневнике.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Galitaanka Portfolio ee NSCAD: Celceliska 70%+ ee dugsiga sare, oo ay ku jirto Ingiriisiga. Qormo oggolaanshaha bog keliya oo ku saabsan sababta aad u rabto inaad ka qaybgasho NSCAD. Qoraallada buundooyinka dugsiga sare. Warqadaha tixraaca (looma baahna). Soo gudbinta faylalka khadka tooska ah: 10-20 farshaxan oo dhowaan laga sameeyay saddexdii sano ee la soo dhaafay, iyo 5-10 buug-gacmeed/buug xusuus-qor ah/gelitaanka joornaalka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Portafolio de ingreso para NSCAD: Promedio de 70%+ en la escuela secundaria, incluido inglés. Ensayo de admisión de una sola página sobre por qué desea asistir a NSCAD. Transcripciones de calificaciones de la escuela secundaria. Cartas de referencia (no requeridas). Presentación de portafolio en línea: 10-20 obras de arte recientes de los últimos tres años y 5-10 entradas de cuaderno/cuaderno/diario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Sw</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Kwingineko ya Kuingia kwa NSCAD: Wastani wa 70%+ katika shule ya upili, pamoja na Kiingereza. Insha ya uandikishaji ya ukurasa mmoja kuhusu kwa nini unataka kuhudhuria NSCAD. Nakala za alama za shule ya upili. Barua za kumbukumbu (hazihitajiki). Uwasilishaji wa jalada la mtandaoni: kazi za sanaa 10-20 za hivi majuzi kutoka miaka mitatu iliyopita, na maingizo 5-10 ya mchoro/daftari/jarida.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ng Pagpasok para sa NSCAD: Average ng 70%+ sa high school, kasama ang English. Single page admissions essay kung bakit mo gustong dumalo sa NSCAD. Transcript ng mga marka ng high school. Mga liham ng sanggunian (hindi kinakailangan). Online na pagsusumite ng portfolio: 10-20 kamakailang mga likhang sining mula sa nakaraang tatlong taon, at 5-10 sketchbook/notebook/journal na mga entry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ทางเข้าสำหรับ NSCAD: เฉลี่ย 70%+ ในโรงเรียนมัธยมรวมทั้งภาษาอังกฤษ เรียงความการรับสมัครหน้าเดียวว่าทำไมคุณถึงต้องการเข้าร่วม NSCAD ใบรับรองผลการเรียนของเครื่องหมายมัธยมปลาย จดหมายอ้างอิง (ไม่จำเป็น) การส่งผลงานออนไลน์: งานศิลปะล่าสุด 10-20 ชิ้นจากสามปีที่ผ่านมา และ 5-10 สมุดร่าง/สมุดบันทึก/รายการบันทึก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Tr</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için Giriş Portföyü: Lisede İngilizce dahil ortalama %70+. NSCAD'e neden katılmak istediğinize dair tek sayfalık kabul yazısı. Lise notlarının transkriptleri. Referans mektupları (gerekli değil). Çevrimiçi portföy gönderimi: Son üç yılda 10-20 yeni sanat eseri ve 5-10 eskiz defteri/defter/günlük girişi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Uk</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Вступне портфоліо для NSCAD: в середньому 70%+ у середній школі, включаючи англійську. Односторінкове есе про те, чому ви хочете відвідати NSCAD. Виписка оцінок за середню школу. Рекомендаційні листи (не обов'язково). Подання онлайн-портфоліо: 10-20 останніх творів мистецтва за останні три роки та 5-10 записів у скетчбоку/блокноті/щоденнику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Vi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Danh mục đầu vào cho NSCAD: Trung bình 70% + ở trường trung học, bao gồm cả tiếng Anh. Bài luận tuyển sinh một trang về lý do tại sao bạn muốn tham dự NSCAD. Bảng điểm của các trường trung học phổ thông. Thư giới thiệu (không bắt buộc). Gửi danh mục đầu tư trực tuyến: 10-20 tác phẩm nghệ thuật gần đây trong ba năm qua và 5-10 mục phác thảo/sổ ghi chép/tạp chí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محفظة مدخل ل NSCAD</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متوسط ​​70٪ + في المدرسة الثانوية، بما في ذلك الإنجليزية</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مقال قبول الصفحة الفردي لماذا تريد حضور NSCAD</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نصوص علامات المدرسة الثانوية</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خطابات المرجع (غير مطلوب)</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تقديم محفظة على الإنترنت:</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10-20 الأعمال الفنية الأخيرة من السنوات الثلاث الماضية</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5-10 كراسة الرسم / دفتر ملاحظات / مجلة</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Portfolio ya kuingia kwa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Wastani wa 70% + katika shule ya sekondari, ikiwa ni pamoja na Kiingereza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Nambari moja ya kuingizwa ya ukurasa kwa nini unataka kuhudhuria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Nyaraka za alama za shule za sekondari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Barua za kumbukumbu (hazihitajika)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Online Portfolio Uwasilishaji: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Sanaa ya hivi karibuni kutoka miaka mitatu iliyopita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daftari / gazeti entries.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-Dombo / -a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NSCAD的入口产品组合</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高中平均值70％+，包括英语</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单页招生文章为什么要参加NSCAD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高中标志的成绩单</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参考信（不需要）</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在线投资组合提交：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过去三年的10-20件艺术品</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5-10写生/笔记本/日记条目</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Entrance portfolio para sa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Average na 70% + sa high school, kabilang ang Ingles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Single Admissions Essay sa Bakit Gusto mong Dumalo sa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Transcript ng mga high school marks.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Mga titik ng sanggunian (hindi kinakailangan)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Pagsusumite ng Online Portfolio: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kamakailang likhang sining mula sa nakaraang tatlong taon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notebook / journal entry.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Portfólio de entrada para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Média de 70% + no ensino médio, incluindo inglês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Ensaio de admissões de página única sobre por que você quer participar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Transcrições de marcas de ensino médio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Cartas de referência (não necessária)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Submissão de portfólio on-line: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obras de arte recentes dos últimos três anos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caderno / notebook / entradas de diário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NCSAD को लागी प्रवेश द्वारयो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अंग्रेजी सहितको उच्च विद्यालयमा% 0% + को औसत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एकल पृष्ठ भर्ना निबन्ध किन तपाईं किन NCSAD मा जान चाहनुहुन्छ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हाई स्कूल मार्कहरूको ट्रान्सक्रिप्टहरू</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सन्दर्भ पत्रहरू (आवश्यक छैन)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अनलाइन पोर्टफोलियो सबमिशन: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विगत तीन बर्षदेखि 10-20 बाल आर्भान्स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-10-10 स्केचबुक / नोटबुक / जर्नल प्रविष्टिहरू</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Deriyê Portfolio ji bo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Navînî% 70% li dibistana bilind, di nav de Englishngilîzî</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Page Rûpelê yekane ESSAY li ser çima hûn dixwazin beşdarî NSCAD bibin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Nîşaneyên nîşanên dibistana bilind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Nameyên referansê (ne hewce 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Serfermandariya Portfolio Online: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karên hunerî yên ji sê salên paşîn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Notebook / Navberên Kovar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PORTFOLIO DE ENTRADA PARA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Promedio del 70% + en la escuela secundaria, incluido el inglés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Ensayo de admisiones de una sola página sobre por qué quiere asistir a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Transcripciones de marcas de secundaria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Cartas de referencia (no requeridas)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PRESENTACIÓN DE PORTFOLIO EN LÍNEA: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obras de arte recientes de los últimos tres años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Portátil / Entradas de diario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Nscad에 대한 입구 포트폴리오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영어를 포함한 고등학교에서 평균 70 %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단일 페이지 입학 에세이 왜 NSCAD에 참석하고 싶은지에 대한</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고등학교 마크의 성적표</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참조 편지 (필수 사항)</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온라인 포트폴리오 제출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지난 3 년간의 최근 아트 워크</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스케치북 / 노트북 / 저널 항목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Guryaha laga soo galo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Celcelis ahaan 70% + dugsiga sare, oo ay kujirto Ingiriis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Qoraal la aqbali karo oo ah maqaal u oggol yahay sababta aad u rabto inaad ka qeybgasho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Qoraallada calaamadaha dugsiga sare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Waraaqaha tixraaca (looma baahna)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Soo gudbinta booqashada internetka ee khadka tooska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farshaxankii ugu dambeeyay saddexdii sano ee la soo dhaafay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notebook buugga buugga / joornaalka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Eingangsportfolio für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Durchschnitt von 70% + in der High School, einschließlich Englisch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Single Page-Zulassungen Essay, warum Sie nscad teilnehmen möchten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Transkripte von Highschool-Marken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Referenzbuchstaben (nicht erforderlich)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Online-Portfolio-Einreichung:</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Neue Kunstwerke aus den letzten drei Jahren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Skizzenbuch / Notebook / Journaleinträge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NSCADの入り口ポートフォリオ</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英語を含む高校で70％+平均</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NSCADに参加したい理由についての単一ページ入学エッセイ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高校のマークの転写産物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参照文字（必須ではありません）</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オンラインポートフォリオ送信：</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10-20過去3年間の最近のアートワーク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Notebook / Journal Entries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Danh mục tuyển sinh cho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Trung bình 70% + ở trường trung học, bao gồm cả tiếng Anh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Bài luận tuyển sinh một trang một trang về lý do tại sao bạn muốn tham dự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Bảng điểm của trường trung học</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Thư giới thiệu (không bắt buộc)</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Gửi danh mục đầu tư trực tuyến: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tác phẩm nghệ thuật gần đây từ ba năm qua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Notebook / Bài dự báo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พอร์ตการเข้าสำหรับ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เฉลี่ย 70% + ในโรงเรียนมัธยมรวมถึงภาษาอังกฤษ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เรียงความการรับสมัครหน้าเดียวกับสาเหตุที่คุณต้องการเข้าร่วม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ใบรับรองผลการเรียนของมัธยมปลาย</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ตัวอักษรอ้างอิง (ไม่จำเป็น)</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ส่งผลงานออนไลน์:</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งานศิลปะล่าสุด 10-20 ปีจากสามปีที่ผ่านมา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Notebook / Journal Entries</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نمونه کارها ورودی برای NSCAD</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میانگین 70٪ + در دبیرستان، از جمله انگلیسی</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مقاله ی پذیرش صفحه ای در مورد اینکه چرا شما می خواهید در NSCAD شرکت کنید</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رونویسی علائم دبیرستان</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نامه مرجع (مورد نیاز نیست)</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ارسال نمونه کارها آنلاین:</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10-20 آثار هنری اخیر از سه سال گذشته</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5-10 Sketchbook / نوت بوک / نشریات مجله</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Вхідний портфель для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В середньому 70% + у середній школі, включаючи англійську мову</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Одноразові прийомники есе про те, чому ви хочете відвідувати NSCAD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Транскрипти високих шкільних знаків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Листи відліку (не потрібно)</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Онлайн-портфоліо подання:</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10-20 останніх творів з останніх трьох років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SketchBook / ноутбук / записи журналу</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د NSCAD لپاره پورټ پورټ فولیو</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په اوسط ډول د انګلیسي په ګډون په لیسه کې د 70٪ + اوسط</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د پا of ې تطابق</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د عالي ښوونځي نښه لیکنې</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د حوالې لیکونه (اړین ندي)</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آنلاین پورټ فولیو سپارل:</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له تیرو دریو کلونو راهیسې 10-20 وروستي هنرونه</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5-10 سکیچوک / نوټ بوک / ژورنال ننوتنې</a:t>
            </a:r>
            <a:endParaRPr sz="900">
              <a:latin typeface="Open Sans"/>
              <a:ea typeface="Open Sans"/>
              <a:cs typeface="Open Sans"/>
              <a:sym typeface="Open Sans"/>
            </a:endParaRPr>
          </a:p>
          <a:p>
            <a:pPr indent="0" lvl="0" marL="0" rtl="1" algn="r">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एनएससीएडी के लिए प्रवेश पोर्टफोलियो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अंग्रेजी सहित हाई स्कूल में 70% + का औसत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एकल पृष्ठ प्रवेश निबंध क्यों आप NSCAD में भाग लेना चाहते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हाई स्कूल के निशान की प्रतिलिपि</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संदर्भ पत्र (आवश्यक नहीं)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ऑनलाइन पोर्टफोलियो सबमिशन: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पिछले तीन वर्षों से 10-20 हालिया कलाकृतियों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5-10 स्केचबुक / नोटबुक / जर्नल प्रविष्टियां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75d15faf60_0_85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275d15faf60_0_8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Entrance Portfolio for NSCAD:. A good Portfolio demonstrates and contains: Original work (made by you!). Work you have confidence in, displaying a diversity of subject matter and media. Your general level of curiosity and creativity about how you view your surroundings. Your level of maturity, self-motivation, and commitment to education at NSCAD. Choice and presentation of your work: your ability to edit your creative outcomes to choose the best works that describes your curiosity, interests, explorations, skill and knowledge. Your ability to focus on process—making something from start to finish with the ability to identify all the steps in between.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Portofoli Hyrës për NSCAD:. Një Portofoli i mirë demonstron dhe përmban: Punë origjinale (të bërë nga ju!). Punë në të cilën keni besim, që shfaq një larmi temash dhe mediash. Nivelin tuaj të përgjithshëm të kuriozitetit dhe kreativitetit rreth mënyrës se si e shihni mjedisin përreth. Nivelin tuaj të pjekurisë, vetëmotivimit dhe përkushtimit ndaj arsimit në NSCAD. Zgjedhjen dhe prezantimin e punës suaj: aftësinë tuaj për të modifikuar rezultatet tuaja krijuese për të zgjedhur veprat më të mira që përshkruajnë kuriozitetin, interesat, eksplorimet, aftësitë dhe njohuritë tuaja. Aftësinë tuaj për t'u përqendruar në proces - duke krijuar diçka nga fillimi në fund me aftësinë për të identifikuar të gjitha hapat midis tyre.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የመግቢያ ፖርትፎሊዮ ለ NSCAD:. ጥሩ ፖርትፎሊዮ ያሳያል እና ይዟል፡ ኦሪጅናል ስራ (በእርስዎ የተሰራ!)። የርእሰ ጉዳይ እና የሚዲያ ልዩነትን የሚያሳይ እምነት ያለህ ስራ። አካባቢዎን እንዴት እንደሚመለከቱ አጠቃላይ የማወቅ ጉጉትዎ እና የፈጠራዎ ደረጃ። የእርስዎ የብስለት ደረጃ፣ በራስ ተነሳሽነት እና በ NSCAD ውስጥ ለትምህርት ቁርጠኝነት። የስራዎ ምርጫ እና አቀራረብ፡ የማወቅ ጉጉትዎን፣ ፍላጎቶችዎን፣ ፍለጋዎችዎን፣ ችሎታዎን እና እውቀትዎን የሚገልጹ ምርጥ ስራዎችን ለመምረጥ የፈጠራ ውጤቶችዎን የማርትዕ ችሎታዎ። በሂደቱ ላይ የማተኮር ችሎታዎ - አንድ ነገር ከመጀመሪያው እስከ መጨረሻው ድረስ በመካከላቸው ያሉትን ሁሉንም ደረጃዎች የመለየት ችሎታ።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ملف أعمالك التقديمي لـ NSCAD: يُظهر ملف الأعمال الجيد ويحتوي على: أعمال أصلية (من تأليفك!). أعمال تثق بها، وتُبرز تنوعًا في المواضيع والوسائط. مستوى فضولك وإبداعك العام في كيفية رؤيتك لمحيطك. مستوى نضجك، وتحفيزك الذاتي، والتزامك بالتعليم في NSCAD. اختيار وعرض أعمالك: قدرتك على تعديل مخرجاتك الإبداعية لاختيار أفضل الأعمال التي تُعبّر عن فضولك واهتماماتك واستكشافاتك ومهاراتك ومعرفتك. قدرتك على التركيز على العملية - إنجاز شيء ما من البداية إلى النهاية مع القدرة على تحديد جميع الخطوات.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NSCAD-ի մուտքի պորտֆոլիո. Լավ պորտֆոլիոն ցուցադրում և պարունակում է. Բնօրինակ աշխատանք (ձեր կողմից ստեղծված): Աշխատանք, որին դուք վստահում եք, որը ցուցադրում է թեմաների և լրատվամիջոցների բազմազանություն: Ձեր ընդհանուր հետաքրքրասիրության և ստեղծագործականության մակարդակը շրջակա միջավայրի նկատմամբ: Ձեր հասունության մակարդակը, ինքնադրդումը և NSCAD-ում կրթության նկատմամբ նվիրվածությունը: Ձեր աշխատանքի ընտրությունը և ներկայացումը. ձեր կարողությունը խմբագրելու ձեր ստեղծագործական արդյունքները՝ ընտրելու լավագույն աշխատանքները, որոնք նկարագրում են ձեր հետաքրքրասիրությունը, հետաքրքրությունները, հետազոտությունները, հմտությունները և գիտելիքները: Ձեր կարողությունը կենտրոնանալու գործընթացի վրա՝ ստեղծելով ինչ-որ բան սկզբից մինչև վերջ՝ բոլոր միջև ընկած քայլերը նույնականացնելու ունակությամբ: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Portafoli d'entrada per a NSCAD: Un bon portafoli demostra i conté: Treball original (fet per tu!). Treball en què tinguis confiança, que mostri una diversitat de temes i mitjans. El teu nivell general de curiositat i creativitat sobre com veus el teu entorn. El teu nivell de maduresa, automotivació i compromís amb l'educació a NSCAD. Elecció i presentació del teu treball: la teva capacitat per editar els teus resultats creatius per triar les millors obres que descriguin la teva curiositat, interessos, exploracions, habilitats i coneixements. La teva capacitat per centrar-te en el procés: crear alguna cosa de principi a fi amb la capacitat d'identificar tots els passos intermedis.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新斯科舍艺术设计学院入学作品集：一份好的作品集应该展现并包含：原创作品（由您亲手创作！）。您充满信心的作品，展现主题和媒介的多样性。您对周围环境的好奇心和创造力。您的成熟度、自我激励以及对新斯科舍艺术设计学院教育的投入程度。作品的选择和呈现方式：您能够编辑您的创作成果，从中挑选出最能体现您的好奇心、兴趣、探索精神、技能和知识水平的作品。您关注创作过程的能力——从头到尾完成一件作品，并能够识别其中的所有步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Toelatingsportfolio voor NSCAD: Een goed portfolio toont en bevat: Origineel werk (door jou gemaakt!). Werk waar je vertrouwen in hebt, met een diversiteit aan onderwerpen en media. Je algemene nieuwsgierigheid en creativiteit over hoe je je omgeving bekijkt. Je mate van volwassenheid, zelfmotivatie en toewijding aan onderwijs bij NSCAD. Keuze en presentatie van je werk: je vermogen om je creatieve resultaten te bewerken en de beste werken te kiezen die je nieuwsgierigheid, interesses, verkenningen, vaardigheden en kennis weerspiegelen. Je vermogen om je te concentreren op het proces – iets van begin tot eind maken met het vermogen om alle tussenliggende stappen te identificeren.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 کارهای ورودی برای NSCAD:. یک نمونه کار خوب موارد زیر را نشان می‌دهد و شامل می‌شود: کار اصیل (ساخته شده توسط شما!). کاری که به آن اعتماد دارید و تنوع موضوع و رسانه را نشان می‌دهد. سطح کلی کنجکاوی و خلاقیت شما در مورد نحوه نگاه شما به محیط اطرافتان. سطح بلوغ، خودانگیزشی و تعهد شما به تحصیل در NSCAD. انتخاب و ارائه کار شما: توانایی شما در ویرایش نتایج خلاقانه‌تان برای انتخاب بهترین آثاری که کنجکاوی، علایق، کاوش‌ها، مهارت و دانش شما را توصیف می‌کند. توانایی شما در تمرکز بر فرآیند - ساختن چیزی از ابتدا تا انتها با توانایی شناسایی تمام مراحل بین آنها.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d'entrée au NSCAD : Un bon portfolio présente et contient : un travail original (réalisé par vous !) ; un travail dans lequel vous avez confiance, illustrant une diversité de sujets et de supports ; votre niveau général de curiosité et de créativité quant à votre perception de votre environnement ; votre niveau de maturité, de motivation et d'engagement envers la formation au NSCAD ; le choix et la présentation de votre travail : votre capacité à éditer vos créations afin de sélectionner les œuvres les plus représentatives de votre curiosité, de vos centres d'intérêt, de vos explorations, de vos compétences et de vos connaissances ; votre capacité à vous concentrer sur le processus de création, c'est-à-dire à créer un projet du début à la fin, en identifiant toutes les étapes intermédiaires.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Aufnahmeportfolio für NSCAD: Ein gutes Portfolio zeigt und enthält: Originalarbeiten (von Ihnen erstellt!). Arbeiten, in die Sie Vertrauen haben und die eine Vielfalt an Themen und Medien zeigen. Ihr allgemeines Maß an Neugier und Kreativität im Hinblick darauf, wie Sie Ihre Umgebung betrachten. Ihr Maß an Reife, Eigenmotivation und Engagement für die Ausbildung an der NSCAD. Auswahl und Präsentation Ihrer Arbeiten: Ihre Fähigkeit, Ihre kreativen Ergebnisse zu bearbeiten, um die besten Arbeiten auszuwählen, die Ihre Neugier, Interessen, Erkundungen, Fähigkeiten und Kenntnisse beschreiben. Ihre Fähigkeit, sich auf den Prozess zu konzentrieren – etwas von Anfang bis Ende zu schaffen und dabei alle dazwischen liegenden Schritte zu erkennen.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માટે પ્રવેશ પોર્ટફોલિયો:. એક સારો પોર્ટફોલિયો દર્શાવે છે અને સમાવે છે: મૂળ કાર્ય (તમારા દ્વારા બનાવેલ!). વિષય અને માધ્યમોની વિવિધતા દર્શાવતા કાર્યમાં તમને વિશ્વાસ છે. તમારી આસપાસના વાતાવરણને તમે કેવી રીતે જુઓ છો તે અંગે તમારી જિજ્ઞાસા અને સર્જનાત્મકતાનું સામાન્ય સ્તર. NSCAD ખાતે શિક્ષણ પ્રત્યેની તમારી પરિપક્વતા, સ્વ-પ્રેરણા અને પ્રતિબદ્ધતાનું સ્તર. તમારા કાર્યની પસંદગી અને પ્રસ્તુતિ: તમારી જિજ્ઞાસા, રુચિઓ, શોધખોળ, કૌશલ્ય અને જ્ઞાનનું વર્ણન કરતી શ્રેષ્ઠ કૃતિઓ પસંદ કરવા માટે તમારા સર્જનાત્મક પરિણામોને સંપાદિત કરવાની તમારી ક્ષમતા. પ્રક્રિયા પર ધ્યાન કેન્દ્રિત કરવાની તમારી ક્ષમતા - શરૂઆતથી અંત સુધી કંઈક બનાવવાની ક્ષમતા સાથે વચ્ચેના બધા પગલાં ઓળખવાની ક્ષમતા.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एनएससीएडी के लिए प्रवेश पोर्टफोलियो: एक अच्छा पोर्टफोलियो दर्शाता है और इसमें शामिल होता है: मौलिक कार्य (आपके द्वारा बनाया गया!)। ऐसा कार्य जिसमें आपको विश्वास हो, विषय-वस्तु और माध्यमों की विविधता प्रदर्शित करता हो। आप अपने परिवेश को किस प्रकार देखते हैं, इस बारे में आपकी जिज्ञासा और रचनात्मकता का सामान्य स्तर। एनएससीएडी में शिक्षा के प्रति आपकी परिपक्वता, आत्म-प्रेरणा और प्रतिबद्धता का स्तर। आपके कार्य का चयन और प्रस्तुति: अपनी रचनात्मकता को संपादित करके अपनी जिज्ञासा, रुचियों, अन्वेषणों, कौशल और ज्ञान को दर्शाने वाले सर्वोत्तम कार्यों का चयन करने की आपकी क्षमता। प्रक्रिया पर ध्यान केंद्रित करने की आपकी क्षमता—किसी चीज़ को शुरू से अंत तक बनाना और बीच के सभी चरणों की पहचान करने की क्षमता।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di ingresso per NSCAD: Un buon portfolio dimostra e contiene: Lavori originali (realizzati da te!). Lavori in cui hai fiducia, che mostrino una varietà di argomenti e media. Il tuo livello generale di curiosità e creatività su come vedi l'ambiente circostante. Il tuo livello di maturità, auto-motivazione e impegno nella formazione presso NSCAD. Scelta e presentazione del tuo lavoro: la tua capacità di modificare i tuoi risultati creativi per scegliere i lavori che meglio descrivono la tua curiosità, i tuoi interessi, le tue esplorazioni, le tue competenze e le tue conoscenze. La tua capacità di concentrarti sul processo, ovvero creare qualcosa dall'inizio alla fine, con la capacità di identificare tutti i passaggi intermedi.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入学ポートフォリオ：優れたポートフォリオとは、以下の要素を網羅し、提示するものです。オリジナル作品（あなた自身が制作したもの）。多様なテーマと媒体を用いた、自信のある作品。周囲の状況に対する好奇心と創造性の度合い。成熟度、自発性、そしてNSCADでの教育へのコミットメント。作品の選択とプレゼンテーション：創作成果を編集し、あなたの好奇心、興味、探求心、スキル、知識を最もよく表す作品を選ぶ能力。プロセスに集中する能力、つまり、最初から最後まで、あらゆるステップを把握しながら作品を作り上げる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입학 포트폴리오: 좋은 포트폴리오는 다음과 같은 내용을 포함하고 있습니다. 독창적인 작품(본인 제작!), 다양한 주제와 매체를 활용하여 자신감 있는 작품, 주변 환경에 대한 전반적인 호기심과 창의성, 성숙도, 자기 동기 부여, 그리고 NSCAD 교육에 대한 헌신. 작품 선택 및 발표: 자신의 호기심, 관심사, 탐구심, 기술, 지식을 가장 잘 표현하는 작품을 선정하기 위해 창의적인 결과물을 편집하는 능력. 처음부터 끝까지 모든 과정을 파악하고 그 과정에 집중하는 능력.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Portfoliyoya Ketinê ji bo NSCAD:. Portfoliyoyek baş nîşan dide û dihewîne: Xebata orîjînal (ji hêla we ve hatî çêkirin!). Xebata ku hûn pê bawer in, ku cûrbecûr mijar û medyayê nîşan dide. Asta we ya giştî ya meraq û afirîneriyê li ser ka hûn çawa li derdora xwe dinêrin. Asta we ya gihîştinê, motîvasyona we û pabendbûna we bi perwerdehiyê li NSCAD. Hilbijartin û pêşkêşkirina xebata we: şiyana we ya sererastkirina encamên afirîner ên xwe da ku hûn xebatên çêtirîn hilbijêrin ku meraq, berjewendî, lêgerîn, jêhatîbûn û zanîna we vedibêjin. Şîyana we ya balkişandina ser pêvajoyê - çêkirina tiştek ji destpêkê heya dawiyê bi şiyana destnîşankirina hemî gavên di navberê 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Masuk untuk NSCAD:. Portfolio yang baik menunjukkan dan mengandungi: Karya asli (dibuat oleh anda!). Kerja yang anda yakini, memaparkan kepelbagaian perkara dan media. Tahap umum rasa ingin tahu dan kreativiti anda tentang cara anda melihat persekitaran anda. Tahap kematangan, motivasi diri dan komitmen anda terhadap pendidikan di NSCAD. Pilihan dan pembentangan kerja anda: keupayaan anda untuk mengedit hasil kreatif anda untuk memilih karya terbaik yang menggambarkan rasa ingin tahu, minat, penerokaan, kemahiran dan pengetahuan anda. Keupayaan anda untuk fokus pada proses—membuat sesuatu dari awal hingga akhir dengan keupayaan untuk mengenal pasti semua langkah di antaranya.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NSCAD-യുടെ പ്രവേശന പോർട്ട്‌ഫോളിയോ:. ഒരു നല്ല പോർട്ട്‌ഫോളിയോയിൽ ഇവ ഉൾപ്പെടുന്നു: യഥാർത്ഥ സൃഷ്ടി (നിങ്ങൾ നിർമ്മിച്ചത്!). നിങ്ങൾക്ക് ആത്മവിശ്വാസമുള്ളതും വൈവിധ്യമാർന്ന വിഷയങ്ങളുടെയും മാധ്യമങ്ങളുടെയും പ്രദർശനം നൽകുന്നതുമായ ഒരു കൃതി. നിങ്ങളുടെ ചുറ്റുപാടുകളെ നിങ്ങൾ എങ്ങനെ കാണുന്നു എന്നതിനെക്കുറിച്ചുള്ള നിങ്ങളുടെ പൊതുവായ ജിജ്ഞാസയുടെയും സർഗ്ഗാത്മകതയുടെയും നിലവാരം. NSCAD-യിലെ വിദ്യാഭ്യാസത്തോടുള്ള നിങ്ങളുടെ പക്വത, സ്വയം പ്രചോദനം, പ്രതിബദ്ധത എന്നിവയുടെ നിലവാരം. നിങ്ങളുടെ സൃഷ്ടിയുടെ തിരഞ്ഞെടുപ്പും അവതരണവും: നിങ്ങളുടെ ജിജ്ഞാസ, താൽപ്പര്യങ്ങൾ, പര്യവേക്ഷണങ്ങൾ, വൈദഗ്ദ്ധ്യം, അറിവ് എന്നിവ വിവരിക്കുന്ന മികച്ച കൃതികൾ തിരഞ്ഞെടുക്കുന്നതിന് നിങ്ങളുടെ സൃഷ്ടിപരമായ ഫലങ്ങൾ എഡിറ്റ് ചെയ്യാനുള്ള നിങ്ങളുടെ കഴിവ്. പ്രക്രിയയിൽ ശ്രദ്ധ കേന്ദ്രീകരിക്കാനുള്ള നിങ്ങളുടെ കഴിവ് - തുടക്കം മുതൽ അവസാനം വരെ എന്തെങ്കിലും ഉണ്ടാക്കുന്നതിലൂടെ ഇടയിലുള്ള എല്ലാ ഘട്ടങ്ങളും തിരിച്ചറിയാനുള്ള കഴിവ്.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को लागि प्रवेश पोर्टफोलियो:। राम्रो पोर्टफोलियोले निम्न कुराहरू प्रदर्शन गर्दछ र समावेश गर्दछ: मौलिक काम (तपाईंद्वारा बनाइएको!)। विषयवस्तु र मिडियाको विविधता प्रदर्शन गर्दै, तपाईंलाई विश्वास भएको काम। तपाईंले आफ्नो वरपर कसरी हेर्नुहुन्छ भन्ने बारे तपाईंको सामान्य जिज्ञासा र रचनात्मकताको स्तर। NSCAD मा तपाईंको परिपक्वता, आत्म-प्रेरणा, र शिक्षाप्रति प्रतिबद्धताको स्तर। तपाईंको कामको छनोट र प्रस्तुतीकरण: तपाईंको जिज्ञासा, रुचि, अन्वेषण, सीप र ज्ञान वर्णन गर्ने उत्कृष्ट कामहरू छनौट गर्न तपाईंको रचनात्मक परिणामहरू सम्पादन गर्ने क्षमता। प्रक्रियामा ध्यान केन्द्रित गर्ने तपाईंको क्षमता - सुरुदेखि अन्त्यसम्म केही बनाउने र बीचमा सबै चरणहरू पहिचान गर्ने क्षमता।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NSCAD لپاره د ننوتلو پورټ فولیو:. یو ښه پورټ فولیو ښیي او پکې شامل دي: اصلي کار (ستاسو لخوا جوړ شوی!). هغه کار چې تاسو پرې باور لرئ، د موضوع او رسنیو تنوع ښیې. ستاسو د تجسس او تخلیق عمومي کچه چې تاسو خپل شاوخوا چاپیریال څنګه ګورئ. ستاسو د بلوغ کچه، ځان هڅونه، او په NSCAD کې زده کړې ته ژمنتیا. ستاسو د کار انتخاب او وړاندې کول: ستاسو د تخلیقي پایلو د سمولو وړتیا ترڅو غوره کارونه غوره کړئ چې ستاسو تجسس، ګټې، سپړنې، مهارت او پوهه بیانوي. ستاسو د پروسې تمرکز کولو وړتیا - له پیل څخه تر پایه پورې یو څه جوړول د دې وړتیا سره چې په مینځ کې ټول مرحلې وپیژني.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Portfólio de Entrada para a NSCAD: Um bom Portfólio demonstra e contém: Trabalho original (feito por você!). Trabalho em que você confia, exibindo uma diversidade de temas e mídias. Seu nível geral de curiosidade e criatividade sobre como você vê o seu entorno. Seu nível de maturidade, automotivação e comprometimento com a educação na NSCAD. Escolha e apresentação do seu trabalho: sua capacidade de editar seus resultados criativos para escolher os melhores trabalhos que descrevam sua curiosidade, interesses, explorações, habilidades e conhecimento. Sua capacidade de se concentrar no processo — criar algo do início ao fim, com a capacidade de identificar todas as etapas intermediárias.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ਲਈ ਪ੍ਰਵੇਸ਼ ਪੋਰਟਫੋਲੀਓ:। ਇੱਕ ਚੰਗਾ ਪੋਰਟਫੋਲੀਓ ਦਰਸਾਉਂਦਾ ਹੈ ਅਤੇ ਇਸ ਵਿੱਚ ਸ਼ਾਮਲ ਹੈ: ਅਸਲੀ ਕੰਮ (ਤੁਹਾਡੇ ਦੁਆਰਾ ਬਣਾਇਆ ਗਿਆ!)। ਉਹ ਕੰਮ ਜਿਸ ਵਿੱਚ ਤੁਹਾਨੂੰ ਵਿਸ਼ਵਾਸ ਹੈ, ਵਿਸ਼ਾ ਵਸਤੂ ਅਤੇ ਮੀਡੀਆ ਦੀ ਵਿਭਿੰਨਤਾ ਨੂੰ ਪ੍ਰਦਰਸ਼ਿਤ ਕਰਦਾ ਹੈ। ਤੁਹਾਡੇ ਆਲੇ ਦੁਆਲੇ ਨੂੰ ਕਿਵੇਂ ਦੇਖਦੇ ਹੋ ਇਸ ਬਾਰੇ ਉਤਸੁਕਤਾ ਅਤੇ ਸਿਰਜਣਾਤਮਕਤਾ ਦਾ ਤੁਹਾਡਾ ਆਮ ਪੱਧਰ। NSCAD ਵਿਖੇ ਤੁਹਾਡੀ ਪਰਿਪੱਕਤਾ, ਸਵੈ-ਪ੍ਰੇਰਣਾ ਅਤੇ ਸਿੱਖਿਆ ਪ੍ਰਤੀ ਵਚਨਬੱਧਤਾ ਦਾ ਪੱਧਰ। ਤੁਹਾਡੇ ਕੰਮ ਦੀ ਚੋਣ ਅਤੇ ਪੇਸ਼ਕਾਰੀ: ਤੁਹਾਡੀ ਉਤਸੁਕਤਾ, ਰੁਚੀਆਂ, ਖੋਜਾਂ, ਹੁਨਰ ਅਤੇ ਗਿਆਨ ਦਾ ਵਰਣਨ ਕਰਨ ਵਾਲੇ ਸਭ ਤੋਂ ਵਧੀਆ ਕੰਮਾਂ ਦੀ ਚੋਣ ਕਰਨ ਲਈ ਆਪਣੇ ਰਚਨਾਤਮਕ ਨਤੀਜਿਆਂ ਨੂੰ ਸੰਪਾਦਿਤ ਕਰਨ ਦੀ ਤੁਹਾਡੀ ਯੋਗਤਾ। ਪ੍ਰਕਿਰਿਆ 'ਤੇ ਧਿਆਨ ਕੇਂਦਰਿਤ ਕਰਨ ਦੀ ਤੁਹਾਡੀ ਯੋਗਤਾ - ਸ਼ੁਰੂ ਤੋਂ ਅੰਤ ਤੱਕ ਕੁਝ ਬਣਾਉਣਾ, ਵਿਚਕਾਰਲੇ ਸਾਰੇ ਕਦਮਾਂ ਦੀ ਪਛਾਣ ਕਰਨ ਦੀ ਯੋਗਤਾ ਦੇ ਨਾਲ।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Вступительное портфолио для NSCAD: Хорошее портфолио демонстрирует и содержит: Оригинальную работу (сделанную вами!). Работы, в которых вы уверены, демонстрирующие разнообразие тем и материалов. Ваш общий уровень любознательности и креативности в отношении вашего восприятия окружающего мира. Ваш уровень зрелости, самомотивации и приверженности образованию в NSCAD. Выбор и презентация ваших работ: ваша способность редактировать свои творческие результаты, чтобы выбрать работы, наилучшим образом отражающие ваше любопытство, интересы, поиски, навыки и знания. Ваша способность сосредоточиться на процессе — создавать что-то от начала до конца, определяя все промежуточные этапы.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Улазни портфолио за NSCAD:. Добар портфолио показује и садржи: Оригинални рад (који сте ви направили!). Рад у који имате поверења, који приказује разноликост тема и медија. Ваш општи ниво радозналости и креативности о томе како доживљавате своју околину. Ваш ниво зрелости, самомотивације и посвећености образовању на NSCAD-у. Избор и презентација вашег рада: вашу способност да уређујете своје креативне резултате како бисте изабрали најбоље радове који описују вашу радозналост, интересовања, истраживања, вештине и знање. Вашу способност да се фокусирате на процес - стварање нечега од почетка до краја са способношћу да идентификујете све кораке између.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Galitaanka Portfolio ee NSCAD:. Portfolio wanaagsan ayaa muujisa oo ka kooban: Shaqada asalka ah (adigaa sameeyay!). Shaqada aad ku kalsoon tahay, muujinta kala duwanaanta mawduucyada iyo warbaahinta. Heerkaaga guud ee xiisaha iyo hal-abuurka ku saabsan sida aad u aragto agagaarkaaga. Heerka qaan gaadhnimadaada, dhiirigelinta naftaada, iyo ka go'naanta waxbarashada NSCAD. Doorashada iyo soo bandhigida shaqadaada: awoodaada aad ku saxdo natiijooyinkaaga hal-abuurka ah si aad u doorato shaqooyinka ugu fiican ee qeexaya xiisahaaga, xiisahaaga, sahamintaada, xirfadaada iyo aqoontaada. Awoodaada inaad diirada saarto habsocodka - samaynta wax bilow ilaa dhamaad leh awooda lagu aqoonsanayo dhammaan talaabooyinka u dhexeeya.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Portafolio de ingreso a NSCAD: Un buen portafolio debe mostrar y contener: Trabajo original (¡realizado por ti!). Trabajo en el que confíes, con diversidad de temas y medios. Tu nivel general de curiosidad y creatividad sobre tu perspectiva del entorno. Tu nivel de madurez, automotivación y compromiso con la formación en NSCAD. Selección y presentación de tu trabajo: tu capacidad para editar tus resultados creativos y seleccionar los que mejor describan tu curiosidad, intereses, exploraciones, habilidades y conocimientos. Tu capacidad para concentrarte en el proceso: crear algo de principio a fin, identificando todos los pasos intermedios.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Portopolio lawang pikeun NSCAD:. Portopolio anu saé nunjukkeun sareng ngandung: Karya asli (dijieun ku anjeun!). Karya anu anjeun yakinkeun, nunjukkeun rupa-rupa materi pelajaran sareng média. Tingkat umum rasa panasaran sareng kreativitas anjeun ngeunaan kumaha anjeun ningali sakuliling anjeun. Tingkat kematangan anjeun, motivasi diri, sareng komitmen kana pendidikan di NSCAD. Pilihan sareng presentasi karya anjeun: kamampuan anjeun pikeun ngédit hasil kréatif anjeun pikeun milih karya anu pangsaéna anu ngajelaskeun rasa panasaran, minat, éksplorasi, kaahlian sareng pangaweruh anjeun. Kamampuhan anjeun pikeun difokuskeun prosés-nyieun hiji hal ti mimiti nepi ka rengse kalayan kamampuhan pikeun ngaidentipikasi sagala léngkah di antara.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Kwingineko ya Kuingia kwa NSCAD:. Kwingineko nzuri inaonyesha na ina: Kazi ya awali (iliyofanywa na wewe!). Kazi unayoiamini, inayoonyesha anuwai ya mada na media. Kiwango chako cha jumla cha udadisi na ubunifu kuhusu jinsi unavyoona mazingira yako. Kiwango chako cha ukomavu, ari ya kibinafsi, na kujitolea kwa elimu katika NSCAD. Chaguo na uwasilishaji wa kazi yako: uwezo wako wa kuhariri matokeo yako ya ubunifu ili kuchagua kazi bora zaidi zinazoelezea udadisi wako, mambo yanayokuvutia, uchunguzi, ujuzi na maarifa. Uwezo wako wa kuzingatia mchakato-kutengeneza kitu kutoka mwanzo hadi mwisho na uwezo wa kutambua hatua zote katikati.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Inträdesportfolio för NSCAD:. En bra portfolio visar och innehåller: Originalarbete (skapat av dig!). Arbete du har förtroende för, som visar en mångfald av ämnen och medier. Din allmänna nivå av nyfikenhet och kreativitet kring hur du ser på din omgivning. Din mognad, självmotivation och engagemang för utbildning vid NSCAD. Val och presentation av ditt arbete: din förmåga att redigera dina kreativa resultat för att välja de bästa verken som beskriver din nyfikenhet, dina intressen, dina utforskningar, din skicklighet och dina kunskaper. Din förmåga att fokusera på processen – att skapa något från början till slut med förmågan att identifiera alla steg däremellan.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ng Pagpasok para sa NSCAD:. Ang isang mahusay na Portfolio ay nagpapakita at naglalaman ng: Orihinal na gawa (ginawa mo!). Trabahong may tiwala ka, na nagpapakita ng pagkakaiba-iba ng paksa at media. Ang iyong pangkalahatang antas ng pagkamausisa at pagkamalikhain tungkol sa kung paano mo tinitingnan ang iyong kapaligiran. Ang iyong antas ng maturity, self-motivation, at commitment sa edukasyon sa NSCAD. Pagpili at pagtatanghal ng iyong gawa: ang iyong kakayahang i-edit ang iyong mga malikhaing kinalabasan upang piliin ang pinakamahusay na mga gawa na naglalarawan sa iyong pagkamausisa, mga interes, paggalugad, kasanayan at kaalaman. Ang iyong kakayahang tumuon sa proseso—paggawa ng isang bagay mula simula hanggang katapusan na may kakayahang tukuyin ang lahat ng hakbang sa pagitan.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NSCAD-க்கான நுழைவுத் தொகுப்பு:. ஒரு நல்ல தொகுப்பு பின்வருவனவற்றை நிரூபிக்கிறது மற்றும் கொண்டுள்ளது: அசல் படைப்பு (உங்களால் உருவாக்கப்பட்டது!). நீங்கள் நம்பிக்கையுடன் இருக்கும் படைப்பு, பல்வேறு பொருள் மற்றும் ஊடகங்களைக் காட்டுகிறது. உங்கள் சுற்றுப்புறங்களை நீங்கள் எவ்வாறு பார்க்கிறீர்கள் என்பது குறித்த உங்கள் பொதுவான ஆர்வம் மற்றும் படைப்பாற்றல் நிலை. NSCAD-இல் கல்விக்கான உங்கள் முதிர்ச்சி, சுய உந்துதல் மற்றும் அர்ப்பணிப்பு நிலை. உங்கள் படைப்பின் தேர்வு மற்றும் விளக்கக்காட்சி: உங்கள் ஆர்வம், ஆர்வங்கள், ஆய்வுகள், திறன் மற்றும் அறிவை விவரிக்கும் சிறந்த படைப்புகளைத் தேர்வுசெய்ய உங்கள் படைப்பு விளைவுகளைத் திருத்தும் திறன். செயல்பாட்டில் கவனம் செலுத்தும் திறன் - தொடக்கத்தில் இருந்து முடிவு வரை ஏதாவது ஒன்றை உருவாக்குதல், இடையில் உள்ள அனைத்து படிகளையும் அடையாளம் காணும் திறன்.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แฟ้มสะสมผลงานสำหรับ NSCAD: แฟ้มสะสมผลงานที่ดีควรประกอบด้วย: ผลงานต้นฉบับ (สร้างสรรค์โดยคุณ!) ผลงานที่คุณมั่นใจ แสดงให้เห็นถึงความหลากหลายของเนื้อหาและสื่อ ระดับความอยากรู้อยากเห็นและความคิดสร้างสรรค์เกี่ยวกับมุมมองของคุณที่มีต่อสภาพแวดล้อม ระดับวุฒิภาวะ แรงจูงใจในตนเอง และความมุ่งมั่นในการศึกษาที่ NSCAD การเลือกและการนำเสนอผลงาน: ความสามารถในการแก้ไขผลงานสร้างสรรค์ของคุณเพื่อเลือกผลงานที่ดีที่สุดที่อธิบายถึงความอยากรู้อยากเห็น ความสนใจ การสำรวจ ทักษะ และความรู้ของคุณ ความสามารถในการมุ่งเน้นไปที่กระบวนการสร้างสรรค์ ตั้งแต่ต้นจนจบ พร้อมความสามารถในการระบุขั้นตอนทั้งหมดระหว่างนั้น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Giriş Portföyü: İyi bir Portföy şunları gösterir ve içerir: Özgün çalışmalar (sizin tarafınızdan yapılmış!). Çeşitli konu ve medya türlerini sergileyen, kendinize güvendiğiniz çalışmalar. Çevrenize bakış açınıza dair genel merak ve yaratıcılık düzeyiniz. Olgunluk düzeyiniz, öz motivasyonunuz ve NSCAD'deki eğitime olan bağlılığınız. Çalışmanızın seçimi ve sunumu: Merakınızı, ilgi alanlarınızı, keşiflerinizi, becerilerinizi ve bilginizi en iyi şekilde yansıtan çalışmaları seçmek için yaratıcı sonuçlarınızı düzenleme yeteneğiniz. Sürece odaklanma yeteneğiniz - bir şeyi baştan sona yapma ve aradaki tüm adımları belirleme yeteneğiniz.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Вступне портфоліо для NSCAD:. Гарне портфоліо демонструє та містить: Оригінальні роботи (створені вами!). Роботи, в яких ви впевнені, що демонструють різноманітність тематики та медіа. Ваш загальний рівень допитливості та креативності щодо того, як ви сприймаєте своє оточення. Ваш рівень зрілості, самомотивації та відданості освіті в NSCAD. Вибір та презентація вашої роботи: ваша здатність редагувати свої творчі результати, щоб вибрати найкращі роботи, які описують вашу допитливість, інтереси, дослідження, навички та знання. Вашу здатність зосереджуватися на процесі — створювати щось від початку до кінця зі здатністю визначати всі кроки між ними.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ایس سی اے ڈی کے لیے داخلہ پورٹ فولیو: ایک اچھا پورٹ فولیو ظاہر کرتا ہے اور اس پر مشتمل ہے: اصل کام (آپ کا بنایا ہوا!) موضوع اور میڈیا کے تنوع کو ظاہر کرتے ہوئے جس کام پر آپ کو اعتماد ہے۔ آپ اپنے اردگرد کو کس طرح دیکھتے ہیں اس بارے میں آپ کے تجسس اور تخلیقی صلاحیتوں کی عمومی سطح۔ آپ کی پختگی کی سطح، خود حوصلہ افزائی، اور NSCAD میں تعلیم سے وابستگی۔ آپ کے کام کا انتخاب اور پیشکش: بہترین کاموں کا انتخاب کرنے کے لیے آپ کے تخلیقی نتائج میں ترمیم کرنے کی آپ کی اہلیت جو آپ کے تجسس، دلچسپیوں، دریافتوں، مہارت اور علم کو بیان کرتی ہے۔ عمل پر توجہ مرکوز کرنے کی آپ کی اہلیت — شروع سے آخر تک کچھ بنانے کے درمیان تمام مراحل کی شناخت کرنے کی صلاحیت کے ساتھ۔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Hồ sơ dự tuyển NSCAD: Một hồ sơ dự tuyển tốt thể hiện và bao gồm: Tác phẩm gốc (do chính bạn thực hiện!). Tác phẩm mà bạn tự tin, thể hiện sự đa dạng về chủ đề và phương tiện. Mức độ tò mò và sáng tạo chung của bạn về cách bạn nhìn nhận môi trường xung quanh. Mức độ trưởng thành, tự thúc đẩy bản thân và cam kết với việc học tập tại NSCAD. Lựa chọn và trình bày tác phẩm: khả năng chỉnh sửa kết quả sáng tạo để chọn ra những tác phẩm tốt nhất thể hiện sự tò mò, sở thích, khám phá, kỹ năng và kiến ​​thức của bạn. Khả năng tập trung vào quy trình - tạo ra một sản phẩm từ đầu đến cuối với khả năng xác định tất cả các bước trong quá trình.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75d15faf60_0_86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75d15faf60_0_8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Entrance Portfolio for NSCAD: Helpful tips: You’re encouraged to use personal experience and cultural heritage as possible avenues of exploration for the required projects and other work submitted for review. Tell us your story! You should include work that gives evidence of your ability and willingness to look closely and carefully at a subject. Clear process, procedures, or paths of exploration and experimentation may tell the Admissions Committee as much about you as does the finished work, so use the sketchbook/journal to your advantage (if applicable)!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Portofoli i Hyrjes për NSCAD: Këshilla të dobishme: Ju inkurajoheni të përdorni përvojën personale dhe trashëgiminë kulturore si rrugë të mundshme eksplorimi për projektet e kërkuara dhe punët e tjera të paraqitura për shqyrtim. Na tregoni historinë tuaj! Duhet të përfshini punë që jep prova të aftësisë dhe gatishmërisë suaj për të parë nga afër dhe me kujdes një temë. Një proces, procedura ose shtigje të qarta eksplorimi dhe eksperimentimi mund t'i tregojnë Komitetit të Pranimeve po aq shumë për ju sa edhe puna e përfunduar, prandaj përdoreni bllokun e skicave/ditarin në avantazhin tuaj (nëse është e aplikueshme)!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የመግቢያ ፖርትፎሊዮ ለ NSCAD፡ ጠቃሚ ምክሮች፡ ለሚያስፈልጉት ፕሮጀክቶች እና ሌሎች ለግምገማ የቀረቡ ስራዎችን በተቻለ መጠን የግል ልምድ እና የባህል ቅርሶችን እንድትጠቀም ይበረታታሉ። ታሪክህን ንገረን! አንድን ርዕሰ ጉዳይ በቅርበት እና በጥንቃቄ ለመመልከት ችሎታዎን እና ፈቃደኛነትዎን የሚያረጋግጡ ስራዎችን ማካተት አለብዎት። ግልጽ የሆነ ሂደት፣ አካሄዶች፣ ወይም የአሰሳ እና የሙከራ መንገዶች ለአስተዳዳሪ ኮሚቴው ስለ እርስዎ የተጠናቀቀውን ስራ ያህል ሊነግሩዎት ይችላሉ፣ ስለዚህ የስዕል መጽሃፉን/ጆርናልን ለእርስዎ ጥቅም ይጠቀሙ (የሚመለከተው ከሆነ)!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ملف القبول في كلية NSCAD: نصائح مفيدة: نشجعكم على استخدام خبرتكم الشخصية وتراثكم الثقافي كمصدرين محتملين للاستكشاف في المشاريع المطلوبة والأعمال الأخرى المقدمة للمراجعة. شاركونا قصتكم! يجب أن تُدرجوا أعمالًا تُثبت قدرتكم واستعدادكم للنظر عن كثب في موضوع ما. قد تُطلعكم الإجراءات أو الإجراءات أو مسارات الاستكشاف والتجريب الواضحة على أنفسكم تمامًا كما يُطلعكم العمل النهائي، لذا استخدموا دفتر الرسم/المفكرة (إن وجد) لصالحكم!</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NSCAD-ի ընդունելության պորտֆոլիո. Օգտակար խորհուրդներ. Ձեզ խրախուսվում է օգտագործել անձնական փորձը և մշակութային ժառանգությունը որպես ուսումնասիրության հնարավոր ուղիներ՝ պահանջվող նախագծերի և վերանայման ներկայացված այլ աշխատանքների համար: Պատմեք մեզ ձեր պատմությունը: Դուք պետք է ներառեք այնպիսի աշխատանք, որը վկայում է ձեր կարողության և պատրաստակամության մասին՝ մանրամասն և ուշադիր ուսումնասիրելու թեման: Հետազոտության և փորձարկման հստակ գործընթացը, ընթացակարգերը կամ ուղիները կարող են ընդունելության հանձնաժողովին նույնքան շատ բան պատմել ձեր մասին, որքան ավարտուն աշխատանքը, այնպես որ օգտագործեք ուրվագծերի ալբոմը/օրագիրը ձեր օգտին (եթե կիրառելի է):</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Portafoli d'entrada per a NSCAD: Consells útils: Us animem a utilitzar l'experiència personal i el patrimoni cultural com a possibles vies d'exploració per als projectes requerits i altres treballs presentats per a la seva revisió. Expliqueu-nos la vostra història! Heu d'incloure treballs que demostrin la vostra capacitat i voluntat d'examinar de prop i amb cura un tema. Un procés, procediments o camins d'exploració i experimentació clars poden dir al Comitè d'Admissions tant sobre vosaltres com el treball acabat, així que feu servir el quadern d'esbossos/diari al vostre favor (si escau)!</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新斯科舍艺术设计学院入学作品集：实用技巧：我们鼓励你尽可能地将个人经历和文化传承作为探索的途径，用于所需提交的项目和其他待审核的作品。告诉我们你的故事！你的作品应该能够证明你有能力并且愿意仔细、认真地研究某个主题。清晰的流程、步骤或探索和实验的路径，与最终完成的作品一样，都能让招生委员会更好地了解你，所以请充分利用你的速写本/日记本（如果适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Toelatingsportfolio voor NSCAD: Handige tips: We moedigen je aan om je persoonlijke ervaring en cultureel erfgoed te gebruiken als mogelijke verkenningsmogelijkheden voor de vereiste projecten en ander werk dat ter beoordeling wordt ingediend. Vertel ons je verhaal! Voeg werk toe dat aantoont dat je in staat bent en bereid bent om een ​​onderwerp nauwkeurig en zorgvuldig te bestuderen. Duidelijke processen, procedures of verkennings- en experimenteerpaden kunnen de toelatingscommissie net zoveel over jou vertellen als het voltooide werk, dus gebruik het schetsboek/dagboek in je voordeel (indien van toepassing)!</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 کارهای ورودی برای NSCAD: نکات مفید: شما را تشویق می‌کنیم که از تجربیات شخصی و میراث فرهنگی به عنوان راه‌های ممکن برای کاوش در پروژه‌های مورد نیاز و سایر کارهای ارسالی برای بررسی استفاده کنید. داستان خود را برای ما بگویید! شما باید کارهایی را در رزومه خود بگنجانید که گواهی بر توانایی و تمایل شما برای نگاه دقیق و موشکافانه به یک موضوع باشد. فرآیند، رویه‌ها یا مسیرهای کاوش و آزمایش واضح می‌تواند به اندازه کار نهایی، اطلاعات زیادی در مورد شما به کمیته پذیرش ارائه دهد، بنابراین از دفترچه طراحی/دفترچه یادداشت به نفع خود استفاده کنید (در صورت لزوم)!</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d'admission au NSCAD : Conseils utiles : Nous vous encourageons à utiliser votre expérience personnelle et votre patrimoine culturel comme pistes d'exploration pour les projets requis et les autres travaux soumis à l'évaluation. Racontez-nous votre histoire ! Vous devez inclure des travaux qui témoignent de votre capacité et de votre volonté d'examiner un sujet de près et attentivement. Des processus, des procédures ou des pistes d'exploration et d'expérimentation clairs peuvent en dire autant au comité d'admission que le travail final. Alors, utilisez votre carnet de croquis/journal à votre avantage (le cas échéant)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Bewerbungsmappe für die NSCAD: Hilfreiche Tipps: Wir ermutigen Sie, persönliche Erfahrungen und Ihr kulturelles Erbe als mögliche Ansätze für die erforderlichen Projekte und andere zur Begutachtung eingereichte Arbeiten zu nutzen. Erzählen Sie uns Ihre Geschichte! Sie sollten Arbeiten einreichen, die Ihre Fähigkeit und Bereitschaft belegen, sich intensiv mit einem Thema auseinanderzusetzen. Klare Prozesse, Verfahren oder Wege der Erkundung und des Experimentierens können dem Zulassungsausschuss genauso viel über Sie verraten wie die fertige Arbeit. Nutzen Sie daher das Skizzenbuch/Tagebuch (falls zutreffend) zu Ihrem Vorteil!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માટે પ્રવેશ પોર્ટફોલિયો: મદદરૂપ ટિપ્સ: જરૂરી પ્રોજેક્ટ્સ અને સમીક્ષા માટે સબમિટ કરાયેલા અન્ય કાર્ય માટે શોધખોળના શક્ય માર્ગો તરીકે વ્યક્તિગત અનુભવ અને સાંસ્કૃતિક વારસાનો ઉપયોગ કરવા માટે તમને પ્રોત્સાહિત કરવામાં આવે છે. અમને તમારી વાર્તા કહો! તમારે એવા કાર્યનો સમાવેશ કરવો જોઈએ જે તમારી ક્ષમતા અને વિષયને નજીકથી અને કાળજીપૂર્વક જોવાની ઇચ્છાનો પુરાવો આપે. સ્પષ્ટ પ્રક્રિયા, પ્રક્રિયાઓ અથવા શોધ અને પ્રયોગના માર્ગો પ્રવેશ સમિતિને તમારા વિશે એટલું જ કહી શકે છે જેટલું પૂર્ણ થયેલ કાર્ય કહે છે, તેથી સ્કેચબુક/જર્નલનો ઉપયોગ તમારા ફાયદા માટે કરો (જો લાગુ હોય 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एनएससीएडी के लिए प्रवेश पोर्टफोलियो: उपयोगी सुझाव: आपको आवश्यक परियोजनाओं और समीक्षा के लिए प्रस्तुत अन्य कार्यों के अन्वेषण के संभावित माध्यमों के रूप में व्यक्तिगत अनुभव और सांस्कृतिक विरासत का उपयोग करने के लिए प्रोत्साहित किया जाता है। हमें अपनी कहानी बताएँ! आपको ऐसा कार्य शामिल करना चाहिए जो किसी विषय को बारीकी से और ध्यान से देखने की आपकी क्षमता और इच्छा का प्रमाण दे। स्पष्ट प्रक्रिया, कार्यप्रणाली, या अन्वेषण और प्रयोग के मार्ग प्रवेश समिति को आपके बारे में उतना ही बता सकते हैं जितना कि तैयार कार्य, इसलिए स्केचबुक/जर्नल का अपने लाभ के लिए उपयोग करें (यदि लागू 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di ammissione per NSCAD: Consigli utili: vi incoraggiamo a utilizzare l'esperienza personale e il patrimonio culturale come possibili spunti di esplorazione per i progetti richiesti e altri lavori presentati per la revisione. Raccontateci la vostra storia! Dovreste includere lavori che dimostrino la vostra capacità e volontà di analizzare attentamente e da vicino un argomento. Processi, procedure o percorsi di esplorazione e sperimentazione chiari possono rivelare alla Commissione Ammissioni tanto su di voi quanto il lavoro finito, quindi usate il taccuino/diario a vostro vantaggio (se applicabile)!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入学ポートフォリオ：役立つヒント：必須プロジェクトや審査のために提出するその他の作品では、個人的な経験や文化的背景を探求の手段として活用することが推奨されます。あなたのストーリーを語ってください！対象を綿密かつ注意深く観察する能力と意欲を示す作品を必ず提出してください。明確なプロセス、手順、あるいは探求と実験の過程は、完成した作品と同じくらい入学委員会にあなたについて多くのことを伝える可能性があります。ですから、スケッチブックや日記帳（該当する場合）をぜひ活用してください！</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입학 포트폴리오: 유용한 팁: 필수 프로젝트 및 기타 제출 작품에 개인적인 경험과 문화적 유산을 탐구의 기회로 활용하는 것이 좋습니다. 여러분의 이야기를 들려주세요! 특정 주제를 면밀히 탐구하려는 능력과 의지를 보여주는 작품을 포함해야 합니다. 명확한 과정, 절차 또는 탐구 및 실험 경로는 완성된 작품만큼이나 입학위원회에 여러분에 대한 많은 것을 보여줄 수 있으므로, 스케치북/일기를 (해당되는 경우) 적극적으로 활용하세요!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Portfoliyoya Ketinê ji bo NSCAD: Serişteyên bikêr: Hûn têne teşwîq kirin ku ezmûna kesane û mîrata çandî wekî rêyên gengaz ên lêgerînê ji bo projeyên pêwîst û xebatên din ên ku ji bo nirxandinê têne şandin bikar bînin. Çîroka xwe ji me re vebêjin! Divê hûn xebatên ku delîlên şiyan û amadebûna we didin ku hûn bi baldarî û ji nêz ve li mijarekê binêrin, tê de bikin. Pêvajo, prosedur, an rêyên zelal ên keşf û ceribandinê dikarin ji Komîteya Pejirandinê re bi qasî xebata qedandî li ser we vebêjin, ji ber vê yekê pirtûka nexşeyan/rojnameyê ji bo berjewendiya xwe bikar bînin (eger hebe)!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Masuk untuk NSCAD: Petua berguna: Anda digalakkan untuk menggunakan pengalaman peribadi dan warisan budaya sebagai jalan penerokaan yang mungkin untuk projek yang diperlukan dan kerja lain yang diserahkan untuk semakan. Beritahu kami kisah anda! Anda harus memasukkan kerja yang membuktikan kebolehan dan kesanggupan anda untuk melihat dengan teliti dan teliti pada sesuatu subjek. Proses, prosedur atau laluan penerokaan dan percubaan yang jelas mungkin memberitahu Jawatankuasa Kemasukan tentang anda seperti juga kerja yang telah siap, jadi gunakan buku lakaran/jurnal untuk kelebihan anda (jika berkenaan)!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NSCAD-നുള്ള പ്രവേശന പോർട്ട്‌ഫോളിയോ: സഹായകരമായ നുറുങ്ങുകൾ: ആവശ്യമായ പ്രോജക്റ്റുകൾക്കും അവലോകനത്തിനായി സമർപ്പിച്ച മറ്റ് കൃതികൾക്കും പര്യവേക്ഷണത്തിനുള്ള സാധ്യമായ വഴികളായി വ്യക്തിപരമായ അനുഭവവും സാംസ്കാരിക പൈതൃകവും ഉപയോഗിക്കാൻ നിങ്ങളെ പ്രോത്സാഹിപ്പിക്കുന്നു. നിങ്ങളുടെ കഥ ഞങ്ങളോട് പറയൂ! ഒരു ​​വിഷയത്തെ സൂക്ഷ്മമായും ശ്രദ്ധാപൂർവ്വം നോക്കാനുള്ള നിങ്ങളുടെ കഴിവിന്റെയും സന്നദ്ധതയുടെയും തെളിവ് നൽകുന്ന കൃതികൾ നിങ്ങൾ ഉൾപ്പെടുത്തണം. വ്യക്തമായ പ്രക്രിയ, നടപടിക്രമങ്ങൾ, അല്ലെങ്കിൽ പര്യവേക്ഷണത്തിന്റെയും പരീക്ഷണത്തിന്റെയും പാതകൾ പൂർത്തിയായ ജോലിയെപ്പോലെ തന്നെ പ്രവേശന സമിതിയോട് നിങ്ങളെക്കുറിച്ച് പറഞ്ഞേക്കാം, അതിനാൽ സ്കെച്ച്ബുക്ക്/ജേണൽ നിങ്ങളുടെ നേട്ടത്തിനായി ഉപയോഗിക്കുക (ബാധകമെങ്കിൽ)!</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को लागि प्रवेश पोर्टफोलियो: उपयोगी सुझावहरू: आवश्यक परियोजनाहरू र समीक्षाको लागि पेश गरिएका अन्य कामहरूको लागि अन्वेषणको सम्भावित माध्यमको रूपमा व्यक्तिगत अनुभव र सांस्कृतिक सम्पदा प्रयोग गर्न तपाईंलाई प्रोत्साहित गरिन्छ। हामीलाई आफ्नो कथा भन्नुहोस्! तपाईंले त्यस्तो काम समावेश गर्नुपर्छ जसले तपाईंको क्षमता र विषयलाई नजिकबाट र ध्यानपूर्वक हेर्ने इच्छाको प्रमाण दिन्छ। स्पष्ट प्रक्रिया, प्रक्रियाहरू, वा अन्वेषण र प्रयोगको मार्गहरूले प्रवेश समितिलाई समाप्त काम जत्तिकै तपाईंको बारेमा बताउन सक्छ, त्यसैले स्केचबुक/जर्नललाई आफ्नो फाइदाको लागि प्रयोग गर्नुहोस् (यदि लागू हुन्छ भने)!</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NSCAD لپاره د ننوتلو پورټ فولیو: ګټورې لارښوونې: تاسو هڅول کیږي چې د اړینو پروژو او نورو کارونو لپاره چې د بیاکتنې لپاره سپارل شوي دي د سپړنې لپاره د ممکنه لارو په توګه شخصي تجربه او کلتوري میراث وکاروئ. موږ ته خپله کیسه ووایاست! تاسو باید هغه کار شامل کړئ چې ستاسو د وړتیا او لیوالتیا ثبوت وړاندې کوي چې موضوع ته نږدې او په دقت سره وګورئ. د سپړنې او تجربې روښانه پروسه، طرزالعملونه، یا لارې ممکن د داخلې کمیټې ته ستاسو په اړه دومره ووایی لکه څنګه چې بشپړ شوی کار کوي، نو د سکیچ بوک / ژورنال څخه د خپلې ګټې لپاره کار واخلئ (که چیرې پلي شي)!</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Portfólio de Admissão para o NSCAD: Dicas úteis: Recomendamos que você use sua experiência pessoal e herança cultural como possíveis caminhos de exploração para os projetos exigidos e outros trabalhos submetidos à avaliação. Conte-nos sua história! Inclua trabalhos que demonstrem sua capacidade e disposição para analisar um assunto de forma atenta e cuidadosa. Processos, procedimentos ou caminhos claros de exploração e experimentação podem revelar ao Comitê de Admissões tanto sobre você quanto o trabalho finalizado, portanto, use o caderno de esboços/diário a seu favor (se aplicável)!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ਲਈ ਪ੍ਰਵੇਸ਼ ਪੋਰਟਫੋਲੀਓ: ਮਦਦਗਾਰ ਸੁਝਾਅ: ਤੁਹਾਨੂੰ ਲੋੜੀਂਦੇ ਪ੍ਰੋਜੈਕਟਾਂ ਅਤੇ ਸਮੀਖਿਆ ਲਈ ਜਮ੍ਹਾਂ ਕਰਵਾਏ ਗਏ ਹੋਰ ਕੰਮ ਲਈ ਖੋਜ ਦੇ ਸੰਭਵ ਤਰੀਕਿਆਂ ਵਜੋਂ ਨਿੱਜੀ ਅਨੁਭਵ ਅਤੇ ਸੱਭਿਆਚਾਰਕ ਵਿਰਾਸਤ ਦੀ ਵਰਤੋਂ ਕਰਨ ਲਈ ਉਤਸ਼ਾਹਿਤ ਕੀਤਾ ਜਾਂਦਾ ਹੈ। ਸਾਨੂੰ ਆਪਣੀ ਕਹਾਣੀ ਦੱਸੋ! ਤੁਹਾਨੂੰ ਉਹ ਕੰਮ ਸ਼ਾਮਲ ਕਰਨਾ ਚਾਹੀਦਾ ਹੈ ਜੋ ਕਿਸੇ ਵਿਸ਼ੇ ਨੂੰ ਧਿਆਨ ਨਾਲ ਅਤੇ ਧਿਆਨ ਨਾਲ ਦੇਖਣ ਦੀ ਤੁਹਾਡੀ ਯੋਗਤਾ ਅਤੇ ਇੱਛਾ ਦਾ ਸਬੂਤ ਦਿੰਦਾ ਹੈ। ਸਪਸ਼ਟ ਪ੍ਰਕਿਰਿਆ, ਪ੍ਰਕਿਰਿਆਵਾਂ, ਜਾਂ ਖੋਜ ਅਤੇ ਪ੍ਰਯੋਗ ਦੇ ਰਸਤੇ ਦਾਖਲਾ ਕਮੇਟੀ ਨੂੰ ਤੁਹਾਡੇ ਬਾਰੇ ਓਨਾ ਹੀ ਦੱਸ ਸਕਦੇ ਹਨ ਜਿੰਨਾ ਕਿ ਪੂਰਾ ਹੋਇਆ ਕੰਮ, ਇਸ ਲਈ ਸਕੈਚਬੁੱਕ/ਜਰਨਲ ਨੂੰ ਆਪਣੇ ਫਾਇਦੇ ਲਈ ਵਰਤੋ (ਜੇ ਲਾਗੂ ਹੋਵੇ)!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Портфолио для поступления в NSCAD: Полезные советы: Мы призываем вас использовать личный опыт и культурное наследие в качестве возможных источников вдохновения для обязательных проектов и других работ, представленных на рассмотрение. Расскажите нам свою историю! Вы должны включить работу, которая подтверждает вашу способность и готовность внимательно и скрупулезно изучать предмет. Чёткий процесс, процедуры или пути исследования и экспериментирования могут рассказать приёмной комиссии о вас не меньше, чем сама работа, поэтому используйте альбом/дневник (если применимо)!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Пријемни портфолио за NSCAD: Корисни савети: Подстиче се да користите лично искуство и културно наслеђе као могуће правце истраживања за потребне пројекте и друге радове који се подносе на преглед. Испричајте нам своју причу! Требало би да укључите рад који доказује вашу способност и спремност да пажљиво и пажљиво проучите тему. Јасан процес, процедуре или путеви истраживања и експериментисања могу рећи Комисији за пријем исто толико о вама колико и завршен рад, зато користите скицницу/дневник у своју корист (ако је применљиво)!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Galitaanka Portfolio ee NSCAD: Talooyin waxtar leh: Waxaa lagugu dhiirigelinayaa inaad isticmaasho waayo-aragnimada shakhsi ahaaneed iyo dhaxalka dhaqameed sida dariiqooyinka suurtogalka ah ee sahaminta mashaariicda loo baahan yahay iyo shaqooyinka kale ee loo soo gudbiyay dib u eegista. Sheekadaada noo sheeg! Waa inaad ku dartaa shaqo caddaynaysa kartidaada iyo rabitaankaaga inaad si dhow oo taxadar leh u eegto mawduuc. Habka cad, nidaamyada, ama dariiqyada sahaminta iyo tijaabinta ayaa laga yaabaa inay u sheegaan Guddiga Ogolaanshaha adiga wax badan oo adiga kugu saabsan iyo shaqada dhammaatay, markaa isticmaal buug-gacmeedka/jariiradda si aad uga faa'iidaysato (haddii ay khuseyso)!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Portafolio de admisión para NSCAD: Consejos útiles: Te animamos a utilizar tu experiencia personal y tu patrimonio cultural como posibles vías de exploración para los proyectos requeridos y otros trabajos presentados para revisión. ¡Cuéntanos tu historia! Debes incluir trabajos que demuestren tu capacidad y disposición para analizar un tema con detenimiento y atención. Un proceso, procedimientos o vías de exploración y experimentación claros pueden revelar al Comité de Admisiones tanto sobre ti como el trabajo finalizado, así que aprovecha el cuaderno de bocetos/diario (si corresponde).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Portopolio lawang pikeun NSCAD: Tip mantuan: Anjeun didorong pikeun ngagunakeun pangalaman pribadi sareng warisan budaya salaku jalan éksplorasi pikeun proyék-proyék anu diperyogikeun sareng karya-karya sanés anu dikintunkeun pikeun ditinjau. Nyaritakeun carita anjeun! Anjeun kedah ngalebetkeun padamelan anu masihan bukti kamampuan sareng karep anjeun pikeun ningali sacara saksama sareng taliti dina hiji subjek. Proses, prosedur, atanapi jalur éksplorasi sareng ékspérimén anu jelas tiasa nyarioskeun ka Panitia Pangakuan ngeunaan anjeun sapertos padamelan anu parantos réngsé, janten paké buku sketsa / jurnal pikeun kauntungan anjeun (upami tiasa dianggo)!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Kwingineko ya Kuingia kwa NSCAD: Vidokezo muhimu: Unahimizwa kutumia uzoefu wa kibinafsi na urithi wa kitamaduni kama njia zinazowezekana za uchunguzi wa miradi inayohitajika na kazi zingine zinazowasilishwa kwa ukaguzi. Tuambie hadithi yako! Unapaswa kujumuisha kazi inayotoa uthibitisho wa uwezo wako na utayari wako wa kuangalia kwa karibu na kwa uangalifu somo. Mchakato wazi, taratibu, au njia za uchunguzi na majaribio zinaweza kuiambia Kamati ya Uandikishaji mambo mengi kukuhusu kama vile kazi iliyokamilika, kwa hivyo tumia kijitabu/jarida kwa manufaa yako (ikitumika)!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Antagningsportfolio för NSCAD: Användbara tips: Du uppmuntras att använda personlig erfarenhet och kulturarv som möjliga utforskningsvägar för de obligatoriska projekten och annat arbete som skickas in för granskning. Berätta din historia! Du bör inkludera arbete som visar din förmåga och vilja att granska ett ämne noggrant och noggrant. Tydliga processer, procedurer eller vägar för utforskning och experiment kan berätta lika mycket om dig för antagningskommittén som det färdiga arbetet, så använd skissboken/dagboken till din fördel (om tillämpligt)!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ng Pagpasok para sa NSCAD: Mga kapaki-pakinabang na tip: Hinihikayat kang gumamit ng personal na karanasan at pamana ng kultura bilang mga posibleng paraan ng paggalugad para sa mga kinakailangang proyekto at iba pang gawaing isinumite para sa pagsusuri. Sabihin sa amin ang iyong kuwento! Dapat mong isama ang trabaho na nagbibigay ng katibayan ng iyong kakayahan at pagpayag na tingnang mabuti at maingat ang isang paksa. Ang malinaw na proseso, mga pamamaraan, o mga landas ng paggalugad at pag-eeksperimento ay maaaring sabihin sa Admissions Committee ang tungkol sa iyo tulad ng ginawa ng natapos na gawain, kaya gamitin ang sketchbook/journal sa iyong kalamangan (kung naaangkop)!</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NSCAD-க்கான நுழைவுத் தொகுப்பு: பயனுள்ள குறிப்புகள்: தேவையான திட்டங்கள் மற்றும் மதிப்பாய்வுக்காக சமர்ப்பிக்கப்பட்ட பிற பணிகளுக்கு, தனிப்பட்ட அனுபவம் மற்றும் கலாச்சார பாரம்பரியத்தை ஆய்வு செய்வதற்கான சாத்தியமான வழிகளாகப் பயன்படுத்த ஊக்குவிக்கப்படுகிறீர்கள். உங்கள் கதையை எங்களிடம் கூறுங்கள்! ஒரு விஷயத்தை உன்னிப்பாகவும் கவனமாகவும் பார்ப்பதற்கான உங்கள் திறன் மற்றும் விருப்பத்திற்கு சான்றளிக்கும் வேலையை நீங்கள் சேர்க்க வேண்டும். தெளிவான செயல்முறை, நடைமுறைகள் அல்லது ஆய்வு மற்றும் பரிசோதனையின் பாதைகள், முடிக்கப்பட்ட வேலையைப் போலவே சேர்க்கைக் குழுவிற்கு உங்களைப் பற்றி அதிகம் சொல்லக்கூடும், எனவே ஸ்கெட்ச்புக்/பத்திரிகையை உங்கள் நன்மைக்காகப் பயன்படுத்துங்கள் (பொருந்தினால்)!</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แฟ้มสะสมผลงานสำหรับ NSCAD: เคล็ดลับที่เป็นประโยชน์: เราขอแนะนำให้ใช้ประสบการณ์ส่วนตัวและมรดกทางวัฒนธรรมเป็นช่องทางในการสำรวจสำหรับโครงการที่กำหนดและงานอื่นๆ ที่ส่งมาเพื่อการพิจารณา เล่าเรื่องราวของคุณให้เราฟัง! คุณควรใส่ผลงานที่แสดงให้เห็นถึงความสามารถและความเต็มใจของคุณที่จะพิจารณาหัวข้อนั้นๆ อย่างละเอียด กระบวนการ ขั้นตอน หรือเส้นทางการสำรวจและการทดลองที่ชัดเจนอาจบอกเล่าเกี่ยวกับตัวคุณได้มากพอๆ กับผลงานที่เสร็จสมบูรณ์ ดังนั้นจงใช้สมุดร่าง/สมุดบันทึกให้เป็นประโยชน์ (ถ้ามี)!</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Giriş Portföyü: Faydalı ipuçları: Gerekli projeler ve incelemeye sunulan diğer çalışmalar için kişisel deneyimlerinizi ve kültürel mirasınızı olası keşif yolları olarak kullanmanız teşvik edilmektedir. Bize hikayenizi anlatın! Bir konuya yakından ve dikkatlice bakma yeteneğinizi ve isteğinizi kanıtlayan çalışmalar eklemelisiniz. Net bir süreç, prosedür veya keşif ve deney yolları, Kabul Komitesi'ne sizin hakkınızda bitmiş çalışma kadar bilgi verebilir, bu yüzden eskiz defterinizi/günlüğünüzü kendi yararınıza kullanın (varsa)!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Вступне портфоліо для NSCAD: Корисні поради: Вам рекомендується використовувати особистий досвід та культурну спадщину як можливі напрямки дослідження для необхідних проектів та інших робіт, що подаються на розгляд. Розкажіть нам свою історію! Ви повинні включити роботу, яка свідчить про вашу здатність та бажання уважно та ретельно вивчати предмет. Чіткий процес, процедури або шляхи дослідження та експериментування можуть розповісти приймальній комісії про вас стільки ж, скільки й готова робота, тому використовуйте альбом для малювання/щоденник на свою користь (якщо можливо)!</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ایس سی اے ڈی کے لیے داخلہ پورٹ فولیو: مددگار تجاویز: آپ کو ذاتی تجربے اور ثقافتی ورثے کو مطلوبہ پروجیکٹس اور جائزے کے لیے جمع کرائے گئے دیگر کاموں کی تلاش کے ممکنہ راستوں کے طور پر استعمال کرنے کی ترغیب دی جاتی ہے۔ ہمیں اپنی کہانی بتائیں! آپ کو وہ کام شامل کرنا چاہیے جو آپ کی قابلیت اور کسی موضوع کو قریب سے اور غور سے دیکھنے کی خواہش کا ثبوت دیتا ہو۔ واضح عمل، طریقہ کار، یا تلاش اور تجربہ کے راستے داخلہ کمیٹی کو آپ کے بارے میں اتنا ہی بتا سکتے ہیں جتنا کہ ختم شدہ کام ہے، اس لیے خاکہ کتاب/جرنل کو اپنے فائدے کے لیے استعمال کریں (اگر قابل اطلاق ہو)!</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Hồ sơ dự tuyển NSCAD: Mẹo hữu ích: Bạn được khuyến khích sử dụng kinh nghiệm cá nhân và di sản văn hóa như những phương tiện khám phá tiềm năng cho các dự án bắt buộc và các tác phẩm khác được nộp để đánh giá. Hãy kể cho chúng tôi câu chuyện của bạn! Bạn nên bao gồm các tác phẩm chứng minh khả năng và sự sẵn lòng của mình trong việc xem xét kỹ lưỡng và cẩn thận một chủ đề. Quy trình, thủ tục hoặc lộ trình khám phá và thử nghiệm rõ ràng có thể cho Hội đồng Tuyển sinh biết nhiều về bạn không kém gì tác phẩm đã hoàn thành, vì vậy hãy tận dụng sổ phác thảo/nhật ký (nếu có)!</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75d15faf60_0_86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275d15faf60_0_8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Entrance Portfolio for NSCAD: Helpful tips: The Admissions Committee is particularly interested in seeing work that is carried out independent of classroom assignments and that makes the most of the opportunities available to you as an artist. What can you create that hasn't been instructed by a teacher? The work you submit should display a wide range of explorations, and use of a variety of materials. This shows that you’re open to working with different media in response to observation of a particular situation or subject.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Portofoli i Pranimit për NSCAD: Këshilla të dobishme: Komisioni i Pranimeve është veçanërisht i interesuar të shohë punë që kryhet pavarësisht nga detyrat në klasë dhe që shfrytëzon në maksimum mundësitë që ju ofrohen si artist. Çfarë mund të krijoni që nuk është udhëzuar nga një mësues? Puna që dorëzoni duhet të shfaqë një gamë të gjerë eksplorimesh dhe përdorimin e një larmie materialesh. Kjo tregon se jeni të hapur për të punuar me media të ndryshme në përgjigje të vëzhgimit të një situate ose teme të caktuar.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የመግቢያ ፖርትፎሊዮ ለ NSCAD፡ ጠቃሚ ምክሮች፡ የቅበላ ኮሚቴው በተለይ ከክፍል ስራዎች ነጻ ሆነው የሚሰሩ ስራዎችን ለማየት ፍላጎት አለው እና እንደ አርቲስቱ ያሉዎትን እድሎች በብዛት የሚጠቀም። በአስተማሪ ያልተማረ ምን መፍጠር ይችላሉ? የሚያስገቡት ስራ ሰፋ ያሉ አሰሳዎችን እና የተለያዩ ቁሳቁሶችን መጠቀም ማሳየት አለበት። ይህ የሚያሳየው አንድን ሁኔታ ወይም ርዕሰ ጉዳይ ለመመልከት ምላሽ ለመስጠት ከተለያዩ ሚዲያዎች ጋር ለመስራት ክፍት መሆንዎን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ملف القبول في كلية الفنون الجميلة والتصميم (NSCAD): نصائح مفيدة: تهتم لجنة القبول بشكل خاص برؤية أعمال تُنجز بشكل مستقل عن الواجبات الصفية، وتُحقق أقصى استفادة من الفرص المتاحة لك كفنان. ما الذي يمكنك إبداعه دون توجيه من معلم؟ يجب أن يُظهر العمل الذي تُقدمه نطاقًا واسعًا من الاستكشافات واستخدامًا متنوعًا للمواد. هذا يُظهر انفتاحك على العمل باستخدام وسائط مختلفة استجابةً لملاحظة موقف أو موضوع مُعين.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NSCAD-ի ընդունելության պորտֆոլիո. Օգտակար խորհուրդներ. Ընդունող հանձնաժողովը հատկապես հետաքրքրված է տեսնել այնպիսի աշխատանք, որը կատարվում է դասարանային առաջադրանքներից անկախ և որը առավելագույնս օգտագործում է ձեզ՝ որպես նկարչի, տրամադրվող հնարավորությունները: Ի՞նչ կարող եք ստեղծել, որը չի հրահանգվել ուսուցչի կողմից: Ձեր ներկայացրած աշխատանքը պետք է ցուցադրի ուսումնասիրությունների լայն շրջանակ և բազմազան նյութերի օգտագործում: Սա ցույց է տալիս, որ դուք բաց եք տարբեր լրատվամիջոցների հետ աշխատելու համար՝ ի պատասխան որոշակի իրավիճակի կամ թեմայի դիտարկման: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Portafoli d'entrada per a NSCAD: Consells útils: El Comitè d'Admissions està especialment interessat en veure treballs que es realitzin independentment de les tasques de classe i que aprofitin al màxim les oportunitats que tens disponibles com a artista. Què pots crear que no hagi estat instruït per un professor? El treball que presentis ha de mostrar una àmplia gamma d'exploracions i l'ús d'una varietat de materials. Això demostra que estàs obert a treballar amb diferents mitjans en resposta a l'observació d'una situació o tema concret.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新斯科舍艺术设计学院 (NSCAD) 入学作品集：实用技巧：招生委员会尤其希望看到独立于课堂作业之外完成的作品，并充分利用你作为艺术家所能获得的机会。你能创作哪些老师未曾指导过的作品？你提交的作品应该展现广泛的探索，并运用多种材料。这表明你愿意根据对特定情境或主题的观察，运用不同的媒介进行创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Toelatingsportfolio voor NSCAD: Handige tips: De toelatingscommissie is vooral geïnteresseerd in werk dat los van klassikale opdrachten is gemaakt en dat de mogelijkheden die je als kunstenaar hebt, optimaal benut. Wat kun je maken zonder dat je hiervoor instructies van een docent hebt gekregen? Het werk dat je inlevert, moet een breed scala aan verkenningen en het gebruik van diverse materialen laten zien. Dit laat zien dat je openstaat voor het werken met verschillende media, naar aanleiding van de observatie van een specifieke situatie of een bepaald onderwerp.</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 کارهای ورودی برای NSCAD: نکات مفید: کمیته پذیرش به ویژه علاقه‌مند به دیدن آثاری است که مستقل از تکالیف کلاسی انجام می‌شوند و از فرصت‌های موجود برای شما به عنوان یک هنرمند نهایت استفاده را می‌برند. چه چیزی می‌توانید خلق کنید که توسط معلم آموزش داده نشده باشد؟ اثری که ارسال می‌کنید باید طیف گسترده‌ای از کاوش‌ها و استفاده از مواد متنوع را نشان دهد. این نشان می‌دهد که شما در پاسخ به مشاهده یک موقعیت یا موضوع خاص، پذیرای کار با رسانه‌های مختلف هستید.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d'admission au NSCAD : Conseils utiles : Le comité d'admission est particulièrement intéressé par les travaux réalisés indépendamment des cours et qui exploitent au mieux les opportunités qui s'offrent à vous en tant qu'artiste. Que pouvez-vous créer sans avoir reçu de formation ? Votre travail doit présenter un large éventail d'explorations et utiliser des matériaux variés. Cela démontre votre ouverture à travailler avec différents supports en réponse à l'observation d'une situation ou d'un sujet particulier.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Bewerbungsmappe für die NSCAD: Hilfreiche Tipps: Das Zulassungskomitee legt besonderen Wert auf Arbeiten, die unabhängig von Unterrichtsaufgaben entstehen und die Ihnen als Künstler/in zur Verfügung stehenden Möglichkeiten optimal nutzen. Was können Sie schaffen, ohne von einem Lehrer/einer Lehrerin angeleitet worden zu sein? Die eingereichten Arbeiten sollten ein breites Spektrum an Auseinandersetzungen und die Verwendung unterschiedlicher Materialien aufweisen. Dies zeigt, dass Sie offen für die Arbeit mit verschiedenen Medien sind, um auf der Beobachtung einer bestimmten Situation oder eines bestimmten Themas zu reagieren.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માટે પ્રવેશ પોર્ટફોલિયો: મદદરૂપ ટિપ્સ: પ્રવેશ સમિતિ ખાસ કરીને એવા કાર્યને જોવામાં રસ ધરાવે છે જે વર્ગખંડના કાર્યથી સ્વતંત્ર રીતે હાથ ધરવામાં આવે છે અને જે એક કલાકાર તરીકે તમારા માટે ઉપલબ્ધ તકોનો મહત્તમ ઉપયોગ કરે છે. તમે એવું શું બનાવી શકો છો જે શિક્ષક દ્વારા સૂચના આપવામાં ન આવી હોય? તમે જે કાર્ય સબમિટ કરો છો તેમાં વિવિધ પ્રકારના સંશોધનો અને વિવિધ સામગ્રીનો ઉપયોગ દર્શાવવો જોઈએ. આ દર્શાવે છે કે તમે ચોક્કસ પરિસ્થિતિ અથવા વિષયના અવલોકનના પ્રતિભાવમાં વિવિધ માધ્યમો સાથે કામ કરવા માટે ખુલ્લા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एनएससीएडी के लिए प्रवेश पोर्टफोलियो: उपयोगी सुझाव: प्रवेश समिति विशेष रूप से ऐसे काम को देखने में रुचि रखती है जो कक्षा के कार्यों से स्वतंत्र हो और जो एक कलाकार के रूप में आपके लिए उपलब्ध अवसरों का अधिकतम लाभ उठा सके। आप ऐसा क्या बना सकते हैं जो किसी शिक्षक द्वारा निर्देशित न किया गया हो? आपके द्वारा प्रस्तुत किए जाने वाले काम में विविध प्रकार के अन्वेषण और विविध सामग्रियों का उपयोग प्रदर्शित होना चाहिए। इससे पता चलता है कि आप किसी विशेष स्थिति या विषय के अवलोकन के आधार पर विभिन्न माध्यमों के साथ काम करने के लिए तैयार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di ammissione per NSCAD: Consigli utili: la Commissione Ammissioni è particolarmente interessata a vedere lavori realizzati indipendentemente dai compiti in classe e che sfruttino al meglio le opportunità a tua disposizione come artista. Cosa puoi creare che non sia stato insegnato da un insegnante? Il lavoro che presenti dovrebbe mostrare un'ampia gamma di esplorazioni e l'uso di materiali diversi. Questo dimostra che sei aperto a lavorare con diversi media in risposta all'osservazione di una particolare situazione o argomento.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入学ポートフォリオ：役立つヒント：入学委員会は、授業の課題とは独立して制作され、アーティストとしてあなたに与えられた機会を最大限に活用した作品を特に重視しています。先生の指示に従わずに、どのような作品を創作できますか？提出する作品には、幅広い探求と様々な素材の使用が反映されている必要があります。これは、特定の状況や主題に対する観察に基づいて、様々な媒体を用いて制作する意欲を示すもの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입학 포트폴리오: 유용한 팁: 입학위원회는 수업 과제와 무관하게 독립적으로 수행되고 예술가로서 주어진 기회를 최대한 활용하는 작품을 특히 선호합니다. 교사의 지시 없이 무엇을 창작할 수 있을까요? 제출하는 작품은 폭넓은 탐구와 다양한 재료의 사용을 보여주어야 합니다. 이는 특정 상황이나 주제에 대한 관찰을 바탕으로 다양한 매체를 활용하는 데 열려 있음을 보여줍니다.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Portfoliyoya Ketinê ji bo NSCAD: Serişteyên bikêr: Komîteya Pejirandinê bi taybetî bi dîtina karên ku ji erkên polê serbixwe têne kirin û ji derfetên ku ji we re wekî hunermendek peyda dibin sûd werdigirin re eleqedar e. Hûn dikarin çi biafirînin ku ji hêla mamosteyek ve nehatiye hînkirin? Karê ku hûn pêşkêş dikin divê cûrbecûr lêkolîn û karanîna cûrbecûr materyalan nîşan bide. Ev nîşan dide ku hûn ji bo xebata bi medyayên cûda re vekirî ne wekî bersivek li ser çavdêriya rewşek an mijarek taybetî.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Kemasukan untuk NSCAD: Petua berguna: Jawatankuasa Kemasukan amat berminat untuk melihat kerja yang dijalankan bebas daripada tugasan bilik darjah dan memanfaatkan sepenuhnya peluang yang tersedia untuk anda sebagai seorang artis. Apakah yang anda boleh buat yang tidak diarahkan oleh guru? Kerja yang anda serahkan harus memaparkan pelbagai penerokaan dan penggunaan pelbagai bahan. Ini menunjukkan bahawa anda terbuka untuk bekerja dengan media yang berbeza sebagai tindak balas kepada pemerhatian situasi atau subjek tertentu.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NSCAD-നുള്ള പ്രവേശന പോർട്ട്‌ഫോളിയോ: സഹായകരമായ നുറുങ്ങുകൾ: ക്ലാസ് റൂം അസൈൻമെന്റുകളിൽ നിന്ന് സ്വതന്ത്രമായി നടപ്പിലാക്കുന്ന ജോലികൾ കാണുന്നതിലും ഒരു കലാകാരൻ എന്ന നിലയിൽ നിങ്ങൾക്ക് ലഭ്യമായ അവസരങ്ങൾ പരമാവധി പ്രയോജനപ്പെടുത്തുന്നതിലും പ്രവേശന കമ്മിറ്റിക്ക് പ്രത്യേക താൽപ്പര്യമുണ്ട്. ഒരു അധ്യാപകൻ നിർദ്ദേശിച്ചിട്ടില്ലാത്ത എന്ത് സൃഷ്ടിക്കാൻ നിങ്ങൾക്ക് കഴിയും? നിങ്ങൾ സമർപ്പിക്കുന്ന കൃതിയിൽ വിശാലമായ പര്യവേക്ഷണങ്ങളും വൈവിധ്യമാർന്ന മെറ്റീരിയലുകളുടെ ഉപയോഗവും പ്രദർശിപ്പിക്കണം. ഒരു പ്രത്യേക സാഹചര്യത്തിന്റെയോ വിഷയത്തിന്റെയോ നിരീക്ഷണത്തിന് മറുപടിയായി വ്യത്യസ്ത മാധ്യമങ്ങളുമായി പ്രവർത്തിക്കാൻ നിങ്ങൾ തയ്യാറാണെന്ന് ഇത് കാണിക്കുന്നു.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को लागि प्रवेश पोर्टफोलियो: उपयोगी सुझावहरू: प्रवेश समिति विशेष गरी कक्षाकोठा असाइनमेन्टहरूबाट स्वतन्त्र रूपमा गरिएको काम हेर्नमा रुचि राख्छ र जसले तपाईंलाई कलाकारको रूपमा उपलब्ध अवसरहरूको अधिकतम उपयोग गर्दछ। तपाईं के सिर्जना गर्न सक्नुहुन्छ जुन शिक्षकले निर्देशन दिएको छैन? तपाईंले पेश गर्नुभएको कामले विस्तृत अन्वेषण र विभिन्न सामग्रीहरूको प्रयोग प्रदर्शन गर्नुपर्छ। यसले देखाउँछ कि तपाईं कुनै विशेष परिस्थिति वा विषयको अवलोकनको प्रतिक्रियामा विभिन्न मिडियासँग काम गर्न खुला हुनुहुन्छ।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NSCAD لپاره د ننوتلو پورټ فولیو: ګټورې لارښوونې: د داخلې کمیټه په ځانګړي ډول د هغه کار لیدلو کې لیوالتیا لري چې د ټولګي د دندو څخه خپلواک ترسره کیږي او د یو هنرمند په توګه ستاسو لپاره د شته فرصتونو څخه ډیره ګټه پورته کوي. تاسو څه شی رامینځته کولی شئ چې د ښوونکي لخوا لارښوونه نه وي شوې؟ هغه کار چې تاسو یې وسپارئ باید د سپړنو پراخه لړۍ او د مختلفو موادو کارول وښيي. دا ښیې چې تاسو د یو ځانګړي وضعیت یا موضوع د مشاهدې په ځواب کې د مختلفو رسنیو سره کار کولو ته خلاص یاست.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Portfólio de Admissão para o NSCAD: Dicas úteis: O Comitê de Admissões está particularmente interessado em ver trabalhos realizados independentemente das tarefas da sala de aula e que aproveitem ao máximo as oportunidades disponíveis para você como artista. O que você pode criar que não tenha sido instruído por um professor? O trabalho que você enviar deve apresentar uma ampla gama de explorações e o uso de uma variedade de materiais. Isso demonstra que você está aberto a trabalhar com diferentes mídias em resposta à observação de uma situação ou assunto específico.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ਲਈ ਦਾਖਲਾ ਪੋਰਟਫੋਲੀਓ: ਮਦਦਗਾਰ ਸੁਝਾਅ: ਦਾਖਲਾ ਕਮੇਟੀ ਖਾਸ ਤੌਰ 'ਤੇ ਉਸ ਕੰਮ ਨੂੰ ਦੇਖਣ ਵਿੱਚ ਦਿਲਚਸਪੀ ਰੱਖਦੀ ਹੈ ਜੋ ਕਲਾਸਰੂਮ ਅਸਾਈਨਮੈਂਟਾਂ ਤੋਂ ਸੁਤੰਤਰ ਤੌਰ 'ਤੇ ਕੀਤਾ ਜਾਂਦਾ ਹੈ ਅਤੇ ਜੋ ਇੱਕ ਕਲਾਕਾਰ ਦੇ ਤੌਰ 'ਤੇ ਤੁਹਾਡੇ ਲਈ ਉਪਲਬਧ ਮੌਕਿਆਂ ਦਾ ਵੱਧ ਤੋਂ ਵੱਧ ਲਾਭ ਉਠਾਉਂਦਾ ਹੈ। ਤੁਸੀਂ ਅਜਿਹਾ ਕੀ ਬਣਾ ਸਕਦੇ ਹੋ ਜੋ ਕਿਸੇ ਅਧਿਆਪਕ ਦੁਆਰਾ ਨਿਰਦੇਸ਼ਿਤ ਨਾ ਕੀਤਾ ਗਿਆ ਹੋਵੇ? ਤੁਹਾਡੇ ਦੁਆਰਾ ਜਮ੍ਹਾਂ ਕੀਤਾ ਗਿਆ ਕੰਮ ਖੋਜਾਂ ਦੀ ਇੱਕ ਵਿਸ਼ਾਲ ਸ਼੍ਰੇਣੀ ਅਤੇ ਕਈ ਤਰ੍ਹਾਂ ਦੀਆਂ ਸਮੱਗਰੀਆਂ ਦੀ ਵਰਤੋਂ ਨੂੰ ਪ੍ਰਦਰਸ਼ਿਤ ਕਰਨਾ ਚਾਹੀਦਾ ਹੈ। ਇਹ ਦਰਸਾਉਂਦਾ ਹੈ ਕਿ ਤੁਸੀਂ ਕਿਸੇ ਖਾਸ ਸਥਿਤੀ ਜਾਂ ਵਿਸ਼ੇ ਦੇ ਨਿਰੀਖਣ ਦੇ ਜਵਾਬ ਵਿੱਚ ਵੱਖ-ਵੱਖ ਮੀਡੀਆ ਨਾਲ ਕੰਮ ਕਰਨ ਲਈ ਖੁੱਲ੍ਹੇ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Вступительное портфолио для NSCAD: Полезные советы: Приёмная комиссия особенно заинтересована в работах, выполненных независимо от аудиторных заданий и максимально использующих ваши творческие возможности. Что вы можете создать, не следуя указаниям преподавателя? Ваша работа должна демонстрировать широкий спектр исследований и использование разнообразных материалов. Это покажет вашу готовность работать с различными медиа в ответ на определённую ситуацию или тему.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Пријемни портфолио за NSCAD: Корисни савети: Комисија за пријем је посебно заинтересована да види радове који се изводе независно од задатака у учионици и који максимално користе могућности које су вам доступне као уметнику. Шта можете да створите, а да вам није дао инструкције наставник? Рад који предате треба да приказује широк спектар истраживања и употребу различитих материјала. Ово показује да сте отворени за рад са различитим медијима као одговор на посматрање одређене ситуације или теме.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Galitaanka Portfolio ee NSCAD: Talooyin waxtar leh: Guddiga oggolaanshaha ayaa si gaar ah u xiisaynaya inay arkaan shaqo la qabanayo oo ka madax bannaan meelaynta fasalka taasoo ka dhigaysa inta ugu badan ee fursadaha aad heli karto farshaxan ahaan. Maxaad abuuri kartaa oo uusan macalinku faray? Shaqada aad soo gudbiso waa in ay soo bandhigtaa sahan ballaaran, iyo isticmaalka agabyo kala duwan. Tani waxay muujinaysaa inaad u furan tahay inaad la shaqeyso warbaahin kala duwan si aad uga jawaabto u fiirsashada xaalad ama mawduuc gaar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Portafolio de admisión para NSCAD: Consejos útiles: El Comité de Admisiones está especialmente interesado en ver trabajos que se realicen independientemente de las tareas del aula y que aprovechen al máximo las oportunidades que se te ofrecen como artista. ¿Qué puedes crear sin instrucciones de un profesor? El trabajo que presentes debe mostrar una amplia gama de exploraciones y el uso de diversos materiales. Esto demuestra que estás abierto a trabajar con diferentes medios en respuesta a la observación de una situación o tema en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Portopolio lawang pikeun NSCAD: Tips mantuan: Panitia Admissions utamana kabetot dina ningali karya anu dilumangsungkeun bebas tina assignments kelas jeung nu ngajadikeun paling kasempetan sadia pikeun anjeun salaku artis. Naon anu anjeun tiasa ciptakeun anu henteu diparentahkeun ku guru? Karya anu anjeun kirimkeun kedah nampilkeun rupa-rupa éksplorasi, sareng ngagunakeun rupa-rupa bahan. Ieu nunjukkeun yén anjeun kabuka pikeun damel sareng média anu béda-béda pikeun ngaréspon kana observasi kaayaan atanapi subjek anu tangtu.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Kwingineko ya Kuingia kwa NSCAD: Vidokezo muhimu: Kamati ya Kuandikishwa inapenda hasa kuona kazi ambayo inafanywa bila mgawo wa darasani na ambayo hutumia vyema fursa zinazopatikana kwako kama msanii. Je, unaweza kuunda nini ambacho hakijaagizwa na mwalimu? Kazi unayowasilisha inapaswa kuonyesha aina mbalimbali za uchunguzi, na matumizi ya nyenzo mbalimbali. Hii inaonyesha kuwa uko tayari kufanya kazi na midia tofauti katika kukabiliana na uchunguzi wa hali au somo fulani.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Antagningsportfolio för NSCAD: Användbara tips: Antagningskommittén är särskilt intresserad av att se arbete som utförs oberoende av klassrumsuppgifter och som utnyttjar de möjligheter som finns tillgängliga för dig som konstnär. Vad kan du skapa som inte har instruerats av en lärare? Arbetet du skickar in bör visa ett brett spektrum av utforskningar och användning av en mängd olika material. Detta visar att du är öppen för att arbeta med olika medier som svar på observationer av en viss situation eller ett ämne.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Portfolio ng Pagpasok para sa NSCAD: Mga kapaki-pakinabang na tip: Ang Admissions Committee ay partikular na interesado na makita ang gawaing isinasagawa nang independyente sa mga takdang-aralin sa silid-aralan at ginagawang masulit ang mga pagkakataong magagamit mo bilang isang artista. Ano ang maaari mong gawin na hindi itinuro ng isang guro? Ang gawaing isinumite mo ay dapat magpakita ng malawak na hanay ng mga paggalugad, at paggamit ng iba't ibang materyales. Ipinapakita nito na bukas ka sa pakikipagtulungan sa iba't ibang media bilang tugon sa pagmamasid sa isang partikular na sitwasyon o paksa.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NSCAD-க்கான நுழைவுத் தொகுப்பு: பயனுள்ள குறிப்புகள்: வகுப்பறைப் பணிகளைச் சாராமல் மேற்கொள்ளப்படும் வேலைகளைப் பார்ப்பதில் சேர்க்கைக் குழு குறிப்பாக ஆர்வமாக உள்ளது, மேலும் இது ஒரு கலைஞராக உங்களுக்குக் கிடைக்கும் வாய்ப்புகளை அதிகம் பயன்படுத்துகிறது. ஒரு ஆசிரியரால் அறிவுறுத்தப்படாததை நீங்கள் என்ன உருவாக்க முடியும்? நீங்கள் சமர்ப்பிக்கும் படைப்பு பரந்த அளவிலான ஆய்வுகளையும், பல்வேறு பொருட்களின் பயன்பாட்டையும் காட்ட வேண்டும். ஒரு குறிப்பிட்ட சூழ்நிலை அல்லது பாடத்தின் கவனிப்புக்கு பதிலளிக்கும் விதமாக நீங்கள் வெவ்வேறு ஊடகங்களுடன் பணியாற்றத் திறந்திருக்கிறீர்கள் என்பதை இது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แฟ้มสะสมผลงานสำหรับนักเรียนทุน NSCAD: เคล็ดลับที่เป็นประโยชน์: คณะกรรมการรับสมัครให้ความสนใจเป็นพิเศษในการดูผลงานที่จัดทำขึ้นโดยอิสระจากงานที่ได้รับมอบหมายในห้องเรียน และใช้ประโยชน์จากโอกาสที่มีให้คุณในฐานะศิลปินให้มากที่สุด คุณสามารถสร้างสรรค์ผลงานอะไรได้บ้างที่ไม่ได้มีครูเป็นผู้สั่งสอน? ผลงานที่คุณส่งควรมีการสำรวจที่หลากหลาย และใช้วัสดุที่หลากหลาย ซึ่งแสดงให้เห็นว่าคุณเปิดรับการทำงานกับสื่อที่หลากหลายเพื่อตอบสนองต่อการสังเกตสถานการณ์หรือหัวข้อเฉพา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NSCAD Giriş Portföyü: Faydalı ipuçları: Kabul Komitesi, özellikle sınıf ödevlerinden bağımsız olarak yürütülen ve bir sanatçı olarak size sunulan fırsatlardan en iyi şekilde yararlanan çalışmalarla ilgilenmektedir. Bir öğretmenin size öğretmediği neler yaratabilirsiniz? Gönderdiğiniz çalışma, geniş bir yelpazede keşifler içermeli ve çeşitli materyaller kullanmalıdır. Bu, belirli bir durum veya konuyu gözlemleyerek farklı mecralarla çalışmaya açık olduğunuzu gösterir.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Вступне портфоліо для NSCAD: Корисні поради: Приймальна комісія особливо зацікавлена ​​в роботі, яка виконується незалежно від аудиторних завдань і максимально використовує можливості, доступні вам як художнику. Що ви можете створити такого, чого не дав вам вчитель? Робота, яку ви подаєте, повинна демонструвати широкий спектр досліджень та використання різноманітних матеріалів. Це показує, що ви відкриті до роботи з різними медіа у відповідь на спостереження за певною ситуацією чи темою.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ایس سی اے ڈی کے لیے داخلہ پورٹ فولیو: مددگار تجاویز: داخلہ کمیٹی خاص طور پر اس کام کو دیکھنے میں دلچسپی رکھتی ہے جو کلاس روم اسائنمنٹس سے آزاد ہو اور جو آپ کو ایک فنکار کی حیثیت سے زیادہ سے زیادہ مواقع فراہم کرتا ہو۔ آپ کیا بنا سکتے ہیں جو کسی استاد نے نہ دی ہو؟ آپ جو کام جمع کراتے ہیں اس میں وسیع پیمانے پر ریسرچ اور مختلف مواد کا استعمال ہونا چاہیے۔ اس سے ظاہر ہوتا ہے کہ آپ کسی خاص صورتحال یا موضوع کے مشاہدے کے جواب میں مختلف میڈیا کے ساتھ کام کرنے کے لیے تیار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Hồ sơ dự tuyển NSCAD: Mẹo hữu ích: Hội đồng Tuyển sinh đặc biệt quan tâm đến các tác phẩm được thực hiện độc lập với bài tập trên lớp và tận dụng tối đa các cơ hội mà bạn có với tư cách là một nghệ sĩ. Bạn có thể sáng tạo ra điều gì mà không cần giáo viên hướng dẫn? Tác phẩm bạn nộp nên thể hiện sự khám phá đa dạng và sử dụng nhiều chất liệu khác nhau. Điều này cho thấy bạn sẵn sàng làm việc với các phương tiện khác nhau để phản hồi lại những quan sát về một tình huống hoặc chủ đề cụ thể.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75d15faf60_0_104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275d15faf60_0_10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ab6aaba41e_0_4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ab6aaba41e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f3628e3ea3_0_8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1f3628e3ea3_0_8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b23ec24b19_0_4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b23ec24b19_0_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75d15faf60_0_7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275d15faf60_0_7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f3628e3ea3_0_8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f3628e3ea3_0_8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f3628e3ea3_0_12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f3628e3ea3_0_1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f3628e3ea3_0_10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f3628e3ea3_0_10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f3628e3ea3_0_9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f3628e3ea3_0_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f3628e3ea3_0_13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1f3628e3ea3_0_1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12563bc34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12563bc3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6"/>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3" name="Google Shape;73;p16"/>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rtl="0" algn="ctr">
              <a:spcBef>
                <a:spcPts val="480"/>
              </a:spcBef>
              <a:spcAft>
                <a:spcPts val="0"/>
              </a:spcAft>
              <a:buClr>
                <a:schemeClr val="dk1"/>
              </a:buClr>
              <a:buSzPts val="2400"/>
              <a:buFont typeface="Arial"/>
              <a:buNone/>
              <a:defRPr sz="2400"/>
            </a:lvl1pPr>
            <a:lvl2pPr lvl="1" rtl="0" algn="ctr">
              <a:spcBef>
                <a:spcPts val="400"/>
              </a:spcBef>
              <a:spcAft>
                <a:spcPts val="0"/>
              </a:spcAft>
              <a:buClr>
                <a:schemeClr val="dk1"/>
              </a:buClr>
              <a:buSzPts val="2000"/>
              <a:buFont typeface="Arial"/>
              <a:buNone/>
              <a:defRPr sz="2000"/>
            </a:lvl2pPr>
            <a:lvl3pPr lvl="2" rtl="0" algn="ctr">
              <a:spcBef>
                <a:spcPts val="360"/>
              </a:spcBef>
              <a:spcAft>
                <a:spcPts val="0"/>
              </a:spcAft>
              <a:buClr>
                <a:schemeClr val="dk1"/>
              </a:buClr>
              <a:buSzPts val="1800"/>
              <a:buFont typeface="Arial"/>
              <a:buNone/>
              <a:defRPr sz="1800"/>
            </a:lvl3pPr>
            <a:lvl4pPr lvl="3" rtl="0" algn="ctr">
              <a:spcBef>
                <a:spcPts val="320"/>
              </a:spcBef>
              <a:spcAft>
                <a:spcPts val="0"/>
              </a:spcAft>
              <a:buClr>
                <a:schemeClr val="dk1"/>
              </a:buClr>
              <a:buSzPts val="1600"/>
              <a:buFont typeface="Arial"/>
              <a:buNone/>
              <a:defRPr sz="1600"/>
            </a:lvl4pPr>
            <a:lvl5pPr lvl="4" rtl="0" algn="ctr">
              <a:spcBef>
                <a:spcPts val="320"/>
              </a:spcBef>
              <a:spcAft>
                <a:spcPts val="0"/>
              </a:spcAft>
              <a:buClr>
                <a:schemeClr val="dk1"/>
              </a:buClr>
              <a:buSzPts val="1600"/>
              <a:buFont typeface="Arial"/>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74" name="Google Shape;74;p1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5" name="Google Shape;75;p1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6" name="Google Shape;7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79" name="Google Shape;79;p1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1" name="Google Shape;81;p17"/>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2" name="Google Shape;82;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23888" y="1709738"/>
            <a:ext cx="7886700" cy="2852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5" name="Google Shape;85;p18"/>
          <p:cNvSpPr txBox="1"/>
          <p:nvPr>
            <p:ph idx="1" type="body"/>
          </p:nvPr>
        </p:nvSpPr>
        <p:spPr>
          <a:xfrm>
            <a:off x="623888" y="4589463"/>
            <a:ext cx="7886700" cy="1500300"/>
          </a:xfrm>
          <a:prstGeom prst="rect">
            <a:avLst/>
          </a:prstGeom>
          <a:noFill/>
          <a:ln>
            <a:noFill/>
          </a:ln>
        </p:spPr>
        <p:txBody>
          <a:bodyPr anchorCtr="0" anchor="t"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sz="2400"/>
            </a:lvl1pPr>
            <a:lvl2pPr indent="-228600" lvl="1" marL="914400" rtl="0" algn="l">
              <a:spcBef>
                <a:spcPts val="400"/>
              </a:spcBef>
              <a:spcAft>
                <a:spcPts val="0"/>
              </a:spcAft>
              <a:buClr>
                <a:schemeClr val="dk1"/>
              </a:buClr>
              <a:buSzPts val="2000"/>
              <a:buFont typeface="Arial"/>
              <a:buNone/>
              <a:defRPr sz="2000"/>
            </a:lvl2pPr>
            <a:lvl3pPr indent="-228600" lvl="2" marL="1371600" rtl="0" algn="l">
              <a:spcBef>
                <a:spcPts val="360"/>
              </a:spcBef>
              <a:spcAft>
                <a:spcPts val="0"/>
              </a:spcAft>
              <a:buClr>
                <a:schemeClr val="dk1"/>
              </a:buClr>
              <a:buSzPts val="1800"/>
              <a:buFont typeface="Arial"/>
              <a:buNone/>
              <a:defRPr sz="1800"/>
            </a:lvl3pPr>
            <a:lvl4pPr indent="-228600" lvl="3" marL="1828800" rtl="0" algn="l">
              <a:spcBef>
                <a:spcPts val="320"/>
              </a:spcBef>
              <a:spcAft>
                <a:spcPts val="0"/>
              </a:spcAft>
              <a:buClr>
                <a:schemeClr val="dk1"/>
              </a:buClr>
              <a:buSzPts val="1600"/>
              <a:buFont typeface="Arial"/>
              <a:buNone/>
              <a:defRPr sz="1600"/>
            </a:lvl4pPr>
            <a:lvl5pPr indent="-228600" lvl="4" marL="2286000" rtl="0" algn="l">
              <a:spcBef>
                <a:spcPts val="320"/>
              </a:spcBef>
              <a:spcAft>
                <a:spcPts val="0"/>
              </a:spcAft>
              <a:buClr>
                <a:schemeClr val="dk1"/>
              </a:buClr>
              <a:buSzPts val="1600"/>
              <a:buFont typeface="Arial"/>
              <a:buNone/>
              <a:defRPr sz="1600"/>
            </a:lvl5pPr>
            <a:lvl6pPr indent="-228600" lvl="5" marL="2743200" rtl="0" algn="l">
              <a:lnSpc>
                <a:spcPct val="90000"/>
              </a:lnSpc>
              <a:spcBef>
                <a:spcPts val="500"/>
              </a:spcBef>
              <a:spcAft>
                <a:spcPts val="0"/>
              </a:spcAft>
              <a:buClr>
                <a:schemeClr val="dk1"/>
              </a:buClr>
              <a:buSzPts val="1600"/>
              <a:buNone/>
              <a:defRPr sz="1600"/>
            </a:lvl6pPr>
            <a:lvl7pPr indent="-228600" lvl="6" marL="3200400" rtl="0" algn="l">
              <a:lnSpc>
                <a:spcPct val="90000"/>
              </a:lnSpc>
              <a:spcBef>
                <a:spcPts val="500"/>
              </a:spcBef>
              <a:spcAft>
                <a:spcPts val="0"/>
              </a:spcAft>
              <a:buClr>
                <a:schemeClr val="dk1"/>
              </a:buClr>
              <a:buSzPts val="1600"/>
              <a:buNone/>
              <a:defRPr sz="1600"/>
            </a:lvl7pPr>
            <a:lvl8pPr indent="-228600" lvl="7" marL="3657600" rtl="0" algn="l">
              <a:lnSpc>
                <a:spcPct val="90000"/>
              </a:lnSpc>
              <a:spcBef>
                <a:spcPts val="500"/>
              </a:spcBef>
              <a:spcAft>
                <a:spcPts val="0"/>
              </a:spcAft>
              <a:buClr>
                <a:schemeClr val="dk1"/>
              </a:buClr>
              <a:buSzPts val="1600"/>
              <a:buNone/>
              <a:defRPr sz="1600"/>
            </a:lvl8pPr>
            <a:lvl9pPr indent="-228600" lvl="8" marL="4114800" rtl="0" algn="l">
              <a:lnSpc>
                <a:spcPct val="90000"/>
              </a:lnSpc>
              <a:spcBef>
                <a:spcPts val="500"/>
              </a:spcBef>
              <a:spcAft>
                <a:spcPts val="0"/>
              </a:spcAft>
              <a:buClr>
                <a:schemeClr val="dk1"/>
              </a:buClr>
              <a:buSzPts val="1600"/>
              <a:buNone/>
              <a:defRPr sz="1600"/>
            </a:lvl9pPr>
          </a:lstStyle>
          <a:p/>
        </p:txBody>
      </p:sp>
      <p:sp>
        <p:nvSpPr>
          <p:cNvPr id="86" name="Google Shape;86;p18"/>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7" name="Google Shape;87;p18"/>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8" name="Google Shape;88;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1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91" name="Google Shape;91;p1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2" name="Google Shape;92;p1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3" name="Google Shape;93;p19"/>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4" name="Google Shape;94;p19"/>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5" name="Google Shape;95;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 name="Shape 96"/>
        <p:cNvGrpSpPr/>
        <p:nvPr/>
      </p:nvGrpSpPr>
      <p:grpSpPr>
        <a:xfrm>
          <a:off x="0" y="0"/>
          <a:ext cx="0" cy="0"/>
          <a:chOff x="0" y="0"/>
          <a:chExt cx="0" cy="0"/>
        </a:xfrm>
      </p:grpSpPr>
      <p:sp>
        <p:nvSpPr>
          <p:cNvPr id="97" name="Google Shape;97;p20"/>
          <p:cNvSpPr txBox="1"/>
          <p:nvPr>
            <p:ph type="title"/>
          </p:nvPr>
        </p:nvSpPr>
        <p:spPr>
          <a:xfrm>
            <a:off x="630238" y="365125"/>
            <a:ext cx="7886700" cy="1325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98" name="Google Shape;98;p20"/>
          <p:cNvSpPr txBox="1"/>
          <p:nvPr>
            <p:ph idx="1" type="body"/>
          </p:nvPr>
        </p:nvSpPr>
        <p:spPr>
          <a:xfrm>
            <a:off x="630238" y="1681163"/>
            <a:ext cx="38688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99" name="Google Shape;99;p20"/>
          <p:cNvSpPr txBox="1"/>
          <p:nvPr>
            <p:ph idx="2" type="body"/>
          </p:nvPr>
        </p:nvSpPr>
        <p:spPr>
          <a:xfrm>
            <a:off x="630238" y="2505075"/>
            <a:ext cx="38688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00" name="Google Shape;100;p20"/>
          <p:cNvSpPr txBox="1"/>
          <p:nvPr>
            <p:ph idx="3" type="body"/>
          </p:nvPr>
        </p:nvSpPr>
        <p:spPr>
          <a:xfrm>
            <a:off x="4629150" y="1681163"/>
            <a:ext cx="38877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01" name="Google Shape;101;p20"/>
          <p:cNvSpPr txBox="1"/>
          <p:nvPr>
            <p:ph idx="4" type="body"/>
          </p:nvPr>
        </p:nvSpPr>
        <p:spPr>
          <a:xfrm>
            <a:off x="4629150" y="2505075"/>
            <a:ext cx="38877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2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07" name="Google Shape;107;p21"/>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8" name="Google Shape;108;p21"/>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9" name="Google Shape;109;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12" name="Google Shape;112;p22"/>
          <p:cNvSpPr txBox="1"/>
          <p:nvPr>
            <p:ph idx="1" type="body"/>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Font typeface="Arial"/>
              <a:buChar char="•"/>
              <a:defRPr sz="3200"/>
            </a:lvl1pPr>
            <a:lvl2pPr indent="-406400" lvl="1" marL="914400" rtl="0" algn="l">
              <a:spcBef>
                <a:spcPts val="560"/>
              </a:spcBef>
              <a:spcAft>
                <a:spcPts val="0"/>
              </a:spcAft>
              <a:buClr>
                <a:schemeClr val="dk1"/>
              </a:buClr>
              <a:buSzPts val="2800"/>
              <a:buFont typeface="Arial"/>
              <a:buChar char="–"/>
              <a:defRPr sz="2800"/>
            </a:lvl2pPr>
            <a:lvl3pPr indent="-381000" lvl="2" marL="1371600" rtl="0" algn="l">
              <a:spcBef>
                <a:spcPts val="480"/>
              </a:spcBef>
              <a:spcAft>
                <a:spcPts val="0"/>
              </a:spcAft>
              <a:buClr>
                <a:schemeClr val="dk1"/>
              </a:buClr>
              <a:buSzPts val="2400"/>
              <a:buFont typeface="Arial"/>
              <a:buChar char="•"/>
              <a:defRPr sz="2400"/>
            </a:lvl3pPr>
            <a:lvl4pPr indent="-355600" lvl="3" marL="1828800" rtl="0" algn="l">
              <a:spcBef>
                <a:spcPts val="400"/>
              </a:spcBef>
              <a:spcAft>
                <a:spcPts val="0"/>
              </a:spcAft>
              <a:buClr>
                <a:schemeClr val="dk1"/>
              </a:buClr>
              <a:buSzPts val="2000"/>
              <a:buFont typeface="Arial"/>
              <a:buChar char="–"/>
              <a:defRPr sz="2000"/>
            </a:lvl4pPr>
            <a:lvl5pPr indent="-355600" lvl="4" marL="2286000" rtl="0" algn="l">
              <a:spcBef>
                <a:spcPts val="400"/>
              </a:spcBef>
              <a:spcAft>
                <a:spcPts val="0"/>
              </a:spcAft>
              <a:buClr>
                <a:schemeClr val="dk1"/>
              </a:buClr>
              <a:buSzPts val="2000"/>
              <a:buFont typeface="Arial"/>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13" name="Google Shape;113;p22"/>
          <p:cNvSpPr txBox="1"/>
          <p:nvPr>
            <p:ph idx="2"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14" name="Google Shape;114;p22"/>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5" name="Google Shape;115;p22"/>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6" name="Google Shape;116;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7" name="Shape 117"/>
        <p:cNvGrpSpPr/>
        <p:nvPr/>
      </p:nvGrpSpPr>
      <p:grpSpPr>
        <a:xfrm>
          <a:off x="0" y="0"/>
          <a:ext cx="0" cy="0"/>
          <a:chOff x="0" y="0"/>
          <a:chExt cx="0" cy="0"/>
        </a:xfrm>
      </p:grpSpPr>
      <p:sp>
        <p:nvSpPr>
          <p:cNvPr id="118" name="Google Shape;118;p23"/>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19" name="Google Shape;119;p23"/>
          <p:cNvSpPr/>
          <p:nvPr>
            <p:ph idx="2" type="pic"/>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20" name="Google Shape;120;p23"/>
          <p:cNvSpPr txBox="1"/>
          <p:nvPr>
            <p:ph idx="1"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21" name="Google Shape;121;p23"/>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2" name="Google Shape;122;p23"/>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3" name="Google Shape;123;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26" name="Google Shape;126;p24"/>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32" name="Google Shape;132;p25"/>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grpSp>
        <p:nvGrpSpPr>
          <p:cNvPr id="141" name="Google Shape;141;p27"/>
          <p:cNvGrpSpPr/>
          <p:nvPr/>
        </p:nvGrpSpPr>
        <p:grpSpPr>
          <a:xfrm>
            <a:off x="4350279" y="3807170"/>
            <a:ext cx="443589" cy="140843"/>
            <a:chOff x="4137525" y="2915950"/>
            <a:chExt cx="869100" cy="207000"/>
          </a:xfrm>
        </p:grpSpPr>
        <p:sp>
          <p:nvSpPr>
            <p:cNvPr id="142" name="Google Shape;142;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2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46" name="Google Shape;146;p2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2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2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3" name="Google Shape;153;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8" name="Google Shape;158;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9" name="Google Shape;159;p3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2" name="Google Shape;162;p3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7" name="Shape 167"/>
        <p:cNvGrpSpPr/>
        <p:nvPr/>
      </p:nvGrpSpPr>
      <p:grpSpPr>
        <a:xfrm>
          <a:off x="0" y="0"/>
          <a:ext cx="0" cy="0"/>
          <a:chOff x="0" y="0"/>
          <a:chExt cx="0" cy="0"/>
        </a:xfrm>
      </p:grpSpPr>
      <p:sp>
        <p:nvSpPr>
          <p:cNvPr id="168" name="Google Shape;168;p3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69" name="Google Shape;169;p3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3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 name="Google Shape;172;p3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3" name="Google Shape;173;p3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4" name="Google Shape;174;p3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5" name="Google Shape;175;p3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76" name="Google Shape;176;p3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79" name="Google Shape;179;p3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2" name="Google Shape;182;p3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1.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38" name="Google Shape;138;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39" name="Google Shape;139;p2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hyperlink" Target="https://www.cnn.com/style/article/amateur-detectorist-tudor-pendant-scli-intl-scn/index.html" TargetMode="Externa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2.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20.jpg"/><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3.jp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9.jpg"/><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my.nscad.ca/applyfndn/foundationapplicationrequirements.ez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nscad.ca/admissions/building-your-portfolio/"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nscad.ca/admissions/building-your-portfolio/"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nscad.ca/admissions/building-your-portfolio/"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my.nscad.ca/apply/portfolio-requirements.ez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4.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7.jpg"/><Relationship Id="rId5" Type="http://schemas.openxmlformats.org/officeDocument/2006/relationships/image" Target="../media/image15.jpg"/><Relationship Id="rId6"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twitter.com/WeirdMedieval" TargetMode="External"/><Relationship Id="rId4" Type="http://schemas.openxmlformats.org/officeDocument/2006/relationships/hyperlink" Target="https://digital.bodleian.ox.ac.uk/objects/ae9f6cca-ae5c-4149-8fe4-95e6eca1f73c/" TargetMode="External"/><Relationship Id="rId5"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8"/>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191" name="Google Shape;191;p38"/>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7"/>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900">
                <a:latin typeface="Cabin"/>
                <a:ea typeface="Cabin"/>
                <a:cs typeface="Cabin"/>
                <a:sym typeface="Cabin"/>
              </a:rPr>
              <a:t>A metal detectorist found a 300g gold pendant believed to have belonged to Henry VIII</a:t>
            </a:r>
            <a:br>
              <a:rPr lang="en">
                <a:latin typeface="Cabin"/>
                <a:ea typeface="Cabin"/>
                <a:cs typeface="Cabin"/>
                <a:sym typeface="Cabin"/>
              </a:rPr>
            </a:br>
            <a:r>
              <a:rPr lang="en" sz="1400">
                <a:latin typeface="Cabin"/>
                <a:ea typeface="Cabin"/>
                <a:cs typeface="Cabin"/>
                <a:sym typeface="Cabin"/>
              </a:rPr>
              <a:t>Image: </a:t>
            </a:r>
            <a:r>
              <a:rPr lang="en" sz="1400" u="sng">
                <a:solidFill>
                  <a:schemeClr val="hlink"/>
                </a:solidFill>
                <a:latin typeface="Cabin"/>
                <a:ea typeface="Cabin"/>
                <a:cs typeface="Cabin"/>
                <a:sym typeface="Cabin"/>
                <a:hlinkClick r:id="rId3"/>
              </a:rPr>
              <a:t>https://www.cnn.com/style/article/amateur-detectorist-tudor-pendant-scli-intl-scn/index.html</a:t>
            </a:r>
            <a:endParaRPr i="1" sz="1400">
              <a:solidFill>
                <a:srgbClr val="B7B7B7"/>
              </a:solidFill>
              <a:latin typeface="Cabin"/>
              <a:ea typeface="Cabin"/>
              <a:cs typeface="Cabin"/>
              <a:sym typeface="Cabin"/>
            </a:endParaRPr>
          </a:p>
        </p:txBody>
      </p:sp>
      <p:pic>
        <p:nvPicPr>
          <p:cNvPr id="249" name="Google Shape;249;p47"/>
          <p:cNvPicPr preferRelativeResize="0"/>
          <p:nvPr/>
        </p:nvPicPr>
        <p:blipFill rotWithShape="1">
          <a:blip r:embed="rId4">
            <a:alphaModFix/>
          </a:blip>
          <a:srcRect b="9146" l="0" r="21285" t="46129"/>
          <a:stretch/>
        </p:blipFill>
        <p:spPr>
          <a:xfrm>
            <a:off x="717163" y="0"/>
            <a:ext cx="7709664" cy="6151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9"/>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259" name="Google Shape;259;p49"/>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260" name="Google Shape;260;p49"/>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50"/>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66" name="Google Shape;266;p50"/>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67" name="Google Shape;267;p5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Wednesday, December 17th - Bunny</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5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73" name="Google Shape;273;p5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74" name="Google Shape;274;p5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Wednesday, December 17th - Bunny</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5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80" name="Google Shape;280;p5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81" name="Google Shape;281;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Friday, December 19th - Bunny</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53"/>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87" name="Google Shape;287;p53"/>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88" name="Google Shape;288;p5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Friday, December 19th - Bunny</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id="293" name="Google Shape;293;p54"/>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94" name="Google Shape;294;p54"/>
          <p:cNvPicPr preferRelativeResize="0"/>
          <p:nvPr/>
        </p:nvPicPr>
        <p:blipFill>
          <a:blip r:embed="rId4">
            <a:alphaModFix/>
          </a:blip>
          <a:stretch>
            <a:fillRect/>
          </a:stretch>
        </p:blipFill>
        <p:spPr>
          <a:xfrm rot="5400000">
            <a:off x="5143188" y="763250"/>
            <a:ext cx="3427125" cy="4569500"/>
          </a:xfrm>
          <a:prstGeom prst="rect">
            <a:avLst/>
          </a:prstGeom>
          <a:noFill/>
          <a:ln>
            <a:noFill/>
          </a:ln>
        </p:spPr>
      </p:pic>
      <p:sp>
        <p:nvSpPr>
          <p:cNvPr id="295" name="Google Shape;295;p5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Friday, December 19th - Bunny</a:t>
            </a:r>
            <a:endParaRPr sz="26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01" name="Google Shape;301;p5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solidFill>
                  <a:srgbClr val="DDDDDD"/>
                </a:solidFill>
                <a:latin typeface="Average"/>
                <a:ea typeface="Average"/>
                <a:cs typeface="Average"/>
                <a:sym typeface="Average"/>
              </a:rPr>
              <a:t>Maria Blanchette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Ikeja Boddie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Rebecca Chafe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Diesel Cloud Acosta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Kyrese Colley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Rebecca Cox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Isaac Crosby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Elias Espinoza Lagos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Kayden Fortin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Callum Guthrie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Morgyn MacQuarrie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Cordelia Masuda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Hawk McKinnon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Yousef Saad Al Deen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Sam Shapiro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Varvara Staiko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Kai Walsh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Savanah Wheeler     📷</a:t>
            </a:r>
            <a:endParaRPr sz="2300">
              <a:solidFill>
                <a:srgbClr val="DDDDDD"/>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39"/>
          <p:cNvPicPr preferRelativeResize="0"/>
          <p:nvPr/>
        </p:nvPicPr>
        <p:blipFill>
          <a:blip r:embed="rId3">
            <a:alphaModFix/>
          </a:blip>
          <a:stretch>
            <a:fillRect/>
          </a:stretch>
        </p:blipFill>
        <p:spPr>
          <a:xfrm>
            <a:off x="0" y="0"/>
            <a:ext cx="6357366" cy="6858000"/>
          </a:xfrm>
          <a:prstGeom prst="rect">
            <a:avLst/>
          </a:prstGeom>
          <a:noFill/>
          <a:ln>
            <a:noFill/>
          </a:ln>
        </p:spPr>
      </p:pic>
      <p:sp>
        <p:nvSpPr>
          <p:cNvPr id="197" name="Google Shape;197;p39"/>
          <p:cNvSpPr txBox="1"/>
          <p:nvPr/>
        </p:nvSpPr>
        <p:spPr>
          <a:xfrm>
            <a:off x="6357366" y="0"/>
            <a:ext cx="2786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Lam Nguyen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graphicFrame>
        <p:nvGraphicFramePr>
          <p:cNvPr id="310" name="Google Shape;310;p57"/>
          <p:cNvGraphicFramePr/>
          <p:nvPr/>
        </p:nvGraphicFramePr>
        <p:xfrm>
          <a:off x="234800" y="0"/>
          <a:ext cx="3000000" cy="3000000"/>
        </p:xfrm>
        <a:graphic>
          <a:graphicData uri="http://schemas.openxmlformats.org/drawingml/2006/table">
            <a:tbl>
              <a:tblPr>
                <a:noFill/>
                <a:tableStyleId>{D1D6DF6F-230F-422C-BFC6-31246FEEA174}</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a:t>
                      </a:r>
                      <a:r>
                        <a:rPr lang="en" sz="1700">
                          <a:solidFill>
                            <a:srgbClr val="B7B7B7"/>
                          </a:solidFill>
                          <a:latin typeface="Oswald"/>
                          <a:ea typeface="Oswald"/>
                          <a:cs typeface="Oswald"/>
                          <a:sym typeface="Oswald"/>
                        </a:rPr>
                        <a:t>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graphicFrame>
        <p:nvGraphicFramePr>
          <p:cNvPr id="315" name="Google Shape;315;p58"/>
          <p:cNvGraphicFramePr/>
          <p:nvPr/>
        </p:nvGraphicFramePr>
        <p:xfrm>
          <a:off x="200" y="152225"/>
          <a:ext cx="3000000" cy="3000000"/>
        </p:xfrm>
        <a:graphic>
          <a:graphicData uri="http://schemas.openxmlformats.org/drawingml/2006/table">
            <a:tbl>
              <a:tblPr>
                <a:noFill/>
                <a:tableStyleId>{A1D21DAD-F458-41B4-8529-43B15866F2F7}</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descr="All text" id="320" name="Google Shape;320;p59"/>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21" name="Google Shape;321;p59"/>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22" name="Google Shape;322;p59"/>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23" name="Google Shape;323;p59"/>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24" name="Google Shape;324;p59"/>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25" name="Google Shape;325;p59"/>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26" name="Google Shape;326;p59"/>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62"/>
          <p:cNvSpPr txBox="1"/>
          <p:nvPr>
            <p:ph idx="1" type="body"/>
          </p:nvPr>
        </p:nvSpPr>
        <p:spPr>
          <a:xfrm>
            <a:off x="311700" y="0"/>
            <a:ext cx="8520600" cy="68580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sz="3600" u="sng">
                <a:solidFill>
                  <a:schemeClr val="accent5"/>
                </a:solidFill>
                <a:latin typeface="Oswald"/>
                <a:ea typeface="Oswald"/>
                <a:cs typeface="Oswald"/>
                <a:sym typeface="Oswald"/>
                <a:hlinkClick r:id="rId3">
                  <a:extLst>
                    <a:ext uri="{A12FA001-AC4F-418D-AE19-62706E023703}">
                      <ahyp:hlinkClr val="tx"/>
                    </a:ext>
                  </a:extLst>
                </a:hlinkClick>
              </a:rPr>
              <a:t>Entrance Portfolio</a:t>
            </a:r>
            <a:r>
              <a:rPr lang="en" sz="3600">
                <a:solidFill>
                  <a:schemeClr val="dk1"/>
                </a:solidFill>
                <a:latin typeface="Oswald"/>
                <a:ea typeface="Oswald"/>
                <a:cs typeface="Oswald"/>
                <a:sym typeface="Oswald"/>
              </a:rPr>
              <a:t> for NSCAD</a:t>
            </a:r>
            <a:endParaRPr sz="3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sz="2400">
              <a:solidFill>
                <a:schemeClr val="dk1"/>
              </a:solidFill>
            </a:endParaRPr>
          </a:p>
          <a:p>
            <a:pPr indent="-381000" lvl="0" marL="457200" rtl="0" algn="l">
              <a:spcBef>
                <a:spcPts val="0"/>
              </a:spcBef>
              <a:spcAft>
                <a:spcPts val="0"/>
              </a:spcAft>
              <a:buSzPts val="2400"/>
              <a:buChar char="●"/>
            </a:pPr>
            <a:r>
              <a:rPr lang="en" sz="2400"/>
              <a:t>Average of </a:t>
            </a:r>
            <a:r>
              <a:rPr b="1" lang="en" sz="2400">
                <a:solidFill>
                  <a:schemeClr val="dk1"/>
                </a:solidFill>
              </a:rPr>
              <a:t>70%+</a:t>
            </a:r>
            <a:r>
              <a:rPr lang="en" sz="2400"/>
              <a:t> in high school, including English</a:t>
            </a:r>
            <a:endParaRPr sz="2400"/>
          </a:p>
          <a:p>
            <a:pPr indent="-381000" lvl="0" marL="457200" rtl="0" algn="l">
              <a:spcBef>
                <a:spcPts val="0"/>
              </a:spcBef>
              <a:spcAft>
                <a:spcPts val="0"/>
              </a:spcAft>
              <a:buSzPts val="2400"/>
              <a:buChar char="●"/>
            </a:pPr>
            <a:r>
              <a:rPr lang="en" sz="2400"/>
              <a:t>1 page </a:t>
            </a:r>
            <a:r>
              <a:rPr b="1" lang="en" sz="2400">
                <a:solidFill>
                  <a:schemeClr val="dk1"/>
                </a:solidFill>
              </a:rPr>
              <a:t>admissions essay</a:t>
            </a:r>
            <a:r>
              <a:rPr lang="en" sz="2400"/>
              <a:t> on why you want to attend NSCAD</a:t>
            </a:r>
            <a:endParaRPr sz="2400"/>
          </a:p>
          <a:p>
            <a:pPr indent="-381000" lvl="0" marL="457200" marR="0" rtl="0" algn="l">
              <a:lnSpc>
                <a:spcPct val="115000"/>
              </a:lnSpc>
              <a:spcBef>
                <a:spcPts val="0"/>
              </a:spcBef>
              <a:spcAft>
                <a:spcPts val="0"/>
              </a:spcAft>
              <a:buSzPts val="2400"/>
              <a:buChar char="●"/>
            </a:pPr>
            <a:r>
              <a:rPr b="1" lang="en" sz="2400">
                <a:solidFill>
                  <a:schemeClr val="dk1"/>
                </a:solidFill>
              </a:rPr>
              <a:t>Transcript</a:t>
            </a:r>
            <a:r>
              <a:rPr lang="en" sz="2400"/>
              <a:t> of high school marks</a:t>
            </a:r>
            <a:br>
              <a:rPr lang="en" sz="2400"/>
            </a:br>
            <a:endParaRPr sz="2400"/>
          </a:p>
          <a:p>
            <a:pPr indent="-381000" lvl="0" marL="457200" rtl="0" algn="l">
              <a:spcBef>
                <a:spcPts val="0"/>
              </a:spcBef>
              <a:spcAft>
                <a:spcPts val="0"/>
              </a:spcAft>
              <a:buSzPts val="2400"/>
              <a:buChar char="●"/>
            </a:pPr>
            <a:r>
              <a:rPr b="1" lang="en" sz="2400">
                <a:solidFill>
                  <a:schemeClr val="dk1"/>
                </a:solidFill>
              </a:rPr>
              <a:t>Online portfolio</a:t>
            </a:r>
            <a:r>
              <a:rPr lang="en" sz="2400"/>
              <a:t> submission:</a:t>
            </a:r>
            <a:endParaRPr sz="2400"/>
          </a:p>
          <a:p>
            <a:pPr indent="-381000" lvl="1" marL="914400" rtl="0" algn="l">
              <a:spcBef>
                <a:spcPts val="0"/>
              </a:spcBef>
              <a:spcAft>
                <a:spcPts val="0"/>
              </a:spcAft>
              <a:buSzPts val="2400"/>
              <a:buChar char="○"/>
            </a:pPr>
            <a:r>
              <a:rPr b="1" lang="en" sz="2400">
                <a:solidFill>
                  <a:schemeClr val="dk1"/>
                </a:solidFill>
              </a:rPr>
              <a:t>10-20 recent artworks</a:t>
            </a:r>
            <a:r>
              <a:rPr lang="en" sz="2400"/>
              <a:t> from the past three years</a:t>
            </a:r>
            <a:endParaRPr sz="2400"/>
          </a:p>
          <a:p>
            <a:pPr indent="-381000" lvl="1" marL="914400" rtl="0" algn="l">
              <a:spcBef>
                <a:spcPts val="0"/>
              </a:spcBef>
              <a:spcAft>
                <a:spcPts val="0"/>
              </a:spcAft>
              <a:buSzPts val="2400"/>
              <a:buChar char="○"/>
            </a:pPr>
            <a:r>
              <a:rPr b="1" lang="en" sz="2400">
                <a:solidFill>
                  <a:schemeClr val="dk1"/>
                </a:solidFill>
              </a:rPr>
              <a:t>5-10 sketchbook/notebook/journal</a:t>
            </a:r>
            <a:r>
              <a:rPr lang="en" sz="2400"/>
              <a:t> entries</a:t>
            </a:r>
            <a:endParaRPr sz="24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descr="All text" id="344" name="Google Shape;344;p63"/>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u="sng">
                <a:solidFill>
                  <a:schemeClr val="hlink"/>
                </a:solidFill>
                <a:latin typeface="Oswald"/>
                <a:ea typeface="Oswald"/>
                <a:cs typeface="Oswald"/>
                <a:sym typeface="Oswald"/>
                <a:hlinkClick r:id="rId3"/>
              </a:rPr>
              <a:t>Entrance Portfolio</a:t>
            </a:r>
            <a:r>
              <a:rPr lang="en" sz="3600">
                <a:solidFill>
                  <a:srgbClr val="FFFFFF"/>
                </a:solidFill>
                <a:latin typeface="Oswald"/>
                <a:ea typeface="Oswald"/>
                <a:cs typeface="Oswald"/>
                <a:sym typeface="Oswald"/>
              </a:rPr>
              <a:t> for NSCAD</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3600">
              <a:solidFill>
                <a:srgbClr val="FFFFFF"/>
              </a:solidFill>
              <a:latin typeface="Oswald"/>
              <a:ea typeface="Oswald"/>
              <a:cs typeface="Oswald"/>
              <a:sym typeface="Oswald"/>
            </a:endParaRPr>
          </a:p>
          <a:p>
            <a:pPr indent="-355600" lvl="0" marL="457200" rtl="0" algn="l">
              <a:lnSpc>
                <a:spcPct val="115000"/>
              </a:lnSpc>
              <a:spcBef>
                <a:spcPts val="0"/>
              </a:spcBef>
              <a:spcAft>
                <a:spcPts val="0"/>
              </a:spcAft>
              <a:buClr>
                <a:srgbClr val="FFFFFF"/>
              </a:buClr>
              <a:buSzPts val="2000"/>
              <a:buFont typeface="Average"/>
              <a:buChar char="●"/>
            </a:pPr>
            <a:r>
              <a:rPr b="1" lang="en" sz="2000">
                <a:solidFill>
                  <a:srgbClr val="FFFFFF"/>
                </a:solidFill>
                <a:latin typeface="Average"/>
                <a:ea typeface="Average"/>
                <a:cs typeface="Average"/>
                <a:sym typeface="Average"/>
              </a:rPr>
              <a:t>A good Portfolio demonstrates and contains:</a:t>
            </a:r>
            <a:endParaRPr b="1" sz="2000">
              <a:solidFill>
                <a:srgbClr val="FFFFFF"/>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Original work (made by you!). </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Work you have confidence in, displaying a diversity of subject matter and media</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Your general level of curiosity and creativity about how you view your surroundings.</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Your level of maturity, self-motivation, and commitment to education at NSCAD.</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Choice and presentation of your work: your ability to edit your creative outcomes to choose the best works that describes your curiosity, interests, explorations, skill and knowledge.</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Your ability to focus on process—making something from start to finish with the ability to identify all the steps in between</a:t>
            </a:r>
            <a:endParaRPr sz="200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descr="All text" id="349" name="Google Shape;349;p64"/>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u="sng">
                <a:solidFill>
                  <a:schemeClr val="hlink"/>
                </a:solidFill>
                <a:latin typeface="Oswald"/>
                <a:ea typeface="Oswald"/>
                <a:cs typeface="Oswald"/>
                <a:sym typeface="Oswald"/>
                <a:hlinkClick r:id="rId3"/>
              </a:rPr>
              <a:t>Entrance Portfolio</a:t>
            </a:r>
            <a:r>
              <a:rPr lang="en" sz="3600">
                <a:solidFill>
                  <a:srgbClr val="FFFFFF"/>
                </a:solidFill>
                <a:latin typeface="Oswald"/>
                <a:ea typeface="Oswald"/>
                <a:cs typeface="Oswald"/>
                <a:sym typeface="Oswald"/>
              </a:rPr>
              <a:t> for NSCAD</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3600">
              <a:solidFill>
                <a:srgbClr val="FFFFFF"/>
              </a:solidFill>
              <a:latin typeface="Oswald"/>
              <a:ea typeface="Oswald"/>
              <a:cs typeface="Oswald"/>
              <a:sym typeface="Oswald"/>
            </a:endParaRPr>
          </a:p>
          <a:p>
            <a:pPr indent="-355600" lvl="0" marL="457200" rtl="0" algn="l">
              <a:lnSpc>
                <a:spcPct val="115000"/>
              </a:lnSpc>
              <a:spcBef>
                <a:spcPts val="0"/>
              </a:spcBef>
              <a:spcAft>
                <a:spcPts val="0"/>
              </a:spcAft>
              <a:buClr>
                <a:srgbClr val="FFFFFF"/>
              </a:buClr>
              <a:buSzPts val="2000"/>
              <a:buFont typeface="Average"/>
              <a:buChar char="●"/>
            </a:pPr>
            <a:r>
              <a:rPr b="1" lang="en" sz="2000">
                <a:solidFill>
                  <a:srgbClr val="FFFFFF"/>
                </a:solidFill>
                <a:latin typeface="Average"/>
                <a:ea typeface="Average"/>
                <a:cs typeface="Average"/>
                <a:sym typeface="Average"/>
              </a:rPr>
              <a:t>Helpful tips</a:t>
            </a:r>
            <a:endParaRPr b="1" sz="2000">
              <a:solidFill>
                <a:srgbClr val="FFFFFF"/>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You’re encouraged to use personal experience and cultural heritage as possible avenues of exploration for the required projects and other work submitted for review. Tell us your story!</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You should include work that gives evidence of your ability and willingness to look closely and carefully at a subject</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Clear process, procedures, or paths of exploration and experimentation may tell the Admissions Committee as much about you as does the finished work, so use the sketchbook/journal to your advantage (if applicable)!</a:t>
            </a:r>
            <a:endParaRPr sz="2000">
              <a:solidFill>
                <a:srgbClr val="CACAC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descr="All text" id="354" name="Google Shape;354;p65"/>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u="sng">
                <a:solidFill>
                  <a:schemeClr val="hlink"/>
                </a:solidFill>
                <a:latin typeface="Oswald"/>
                <a:ea typeface="Oswald"/>
                <a:cs typeface="Oswald"/>
                <a:sym typeface="Oswald"/>
                <a:hlinkClick r:id="rId3"/>
              </a:rPr>
              <a:t>Entrance Portfolio</a:t>
            </a:r>
            <a:r>
              <a:rPr lang="en" sz="3600">
                <a:solidFill>
                  <a:srgbClr val="FFFFFF"/>
                </a:solidFill>
                <a:latin typeface="Oswald"/>
                <a:ea typeface="Oswald"/>
                <a:cs typeface="Oswald"/>
                <a:sym typeface="Oswald"/>
              </a:rPr>
              <a:t> for NSCAD</a:t>
            </a:r>
            <a:endParaRPr sz="3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2000">
              <a:solidFill>
                <a:srgbClr val="FFFFFF"/>
              </a:solidFill>
              <a:latin typeface="Average"/>
              <a:ea typeface="Average"/>
              <a:cs typeface="Average"/>
              <a:sym typeface="Average"/>
            </a:endParaRPr>
          </a:p>
          <a:p>
            <a:pPr indent="-355600" lvl="0" marL="457200" rtl="0" algn="l">
              <a:lnSpc>
                <a:spcPct val="115000"/>
              </a:lnSpc>
              <a:spcBef>
                <a:spcPts val="1600"/>
              </a:spcBef>
              <a:spcAft>
                <a:spcPts val="0"/>
              </a:spcAft>
              <a:buClr>
                <a:srgbClr val="CACACA"/>
              </a:buClr>
              <a:buSzPts val="2000"/>
              <a:buFont typeface="Average"/>
              <a:buChar char="●"/>
            </a:pPr>
            <a:r>
              <a:rPr b="1" lang="en" sz="2000">
                <a:solidFill>
                  <a:srgbClr val="FFFFFF"/>
                </a:solidFill>
                <a:latin typeface="Average"/>
                <a:ea typeface="Average"/>
                <a:cs typeface="Average"/>
                <a:sym typeface="Average"/>
              </a:rPr>
              <a:t>Helpful tips</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The Admissions Committee is particularly interested in seeing work that is carried out independent of classroom assignments and that makes the most of the opportunities available to you as an artist. What can you create that hasn't been instructed by a teacher?</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Char char="○"/>
            </a:pPr>
            <a:r>
              <a:rPr lang="en" sz="2000">
                <a:solidFill>
                  <a:srgbClr val="CACACA"/>
                </a:solidFill>
                <a:latin typeface="Average"/>
                <a:ea typeface="Average"/>
                <a:cs typeface="Average"/>
                <a:sym typeface="Average"/>
              </a:rPr>
              <a:t>The work you submit should display a wide range of explorations, and use of a variety of materials. This shows that you’re open to working with different media in response to observation of a particular situation or subject.</a:t>
            </a:r>
            <a:endParaRPr sz="2000">
              <a:solidFill>
                <a:srgbClr val="CACAC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descr="All text" id="359" name="Google Shape;359;p66"/>
          <p:cNvSpPr txBox="1"/>
          <p:nvPr/>
        </p:nvSpPr>
        <p:spPr>
          <a:xfrm>
            <a:off x="559650" y="464800"/>
            <a:ext cx="8015100" cy="144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u="sng">
                <a:solidFill>
                  <a:srgbClr val="FFD966"/>
                </a:solidFill>
                <a:latin typeface="Oswald"/>
                <a:ea typeface="Oswald"/>
                <a:cs typeface="Oswald"/>
                <a:sym typeface="Oswald"/>
                <a:hlinkClick r:id="rId3">
                  <a:extLst>
                    <a:ext uri="{A12FA001-AC4F-418D-AE19-62706E023703}">
                      <ahyp:hlinkClr val="tx"/>
                    </a:ext>
                  </a:extLst>
                </a:hlinkClick>
              </a:rPr>
              <a:t>Entrance Portfolio</a:t>
            </a:r>
            <a:r>
              <a:rPr lang="en" sz="3600">
                <a:solidFill>
                  <a:srgbClr val="FFFFFF"/>
                </a:solidFill>
                <a:latin typeface="Oswald"/>
                <a:ea typeface="Oswald"/>
                <a:cs typeface="Oswald"/>
                <a:sym typeface="Oswald"/>
              </a:rPr>
              <a:t> for NSCAD</a:t>
            </a:r>
            <a:endParaRPr sz="3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2000">
              <a:solidFill>
                <a:srgbClr val="FFFFFF"/>
              </a:solidFill>
              <a:latin typeface="Average"/>
              <a:ea typeface="Average"/>
              <a:cs typeface="Average"/>
              <a:sym typeface="Average"/>
            </a:endParaRPr>
          </a:p>
          <a:p>
            <a:pPr indent="-355600" lvl="0" marL="457200" rtl="0" algn="l">
              <a:lnSpc>
                <a:spcPct val="115000"/>
              </a:lnSpc>
              <a:spcBef>
                <a:spcPts val="1600"/>
              </a:spcBef>
              <a:spcAft>
                <a:spcPts val="0"/>
              </a:spcAft>
              <a:buClr>
                <a:srgbClr val="FFFFFF"/>
              </a:buClr>
              <a:buSzPts val="2000"/>
              <a:buFont typeface="Average"/>
              <a:buChar char="●"/>
            </a:pPr>
            <a:r>
              <a:rPr b="1" lang="en" sz="2000">
                <a:solidFill>
                  <a:srgbClr val="FFFFFF"/>
                </a:solidFill>
                <a:latin typeface="Average"/>
                <a:ea typeface="Average"/>
                <a:cs typeface="Average"/>
                <a:sym typeface="Average"/>
              </a:rPr>
              <a:t>Examples of media you might include in your Portfolio</a:t>
            </a:r>
            <a:endParaRPr sz="2000">
              <a:solidFill>
                <a:srgbClr val="CACACA"/>
              </a:solidFill>
              <a:latin typeface="Average"/>
              <a:ea typeface="Average"/>
              <a:cs typeface="Average"/>
              <a:sym typeface="Average"/>
            </a:endParaRPr>
          </a:p>
        </p:txBody>
      </p:sp>
      <p:graphicFrame>
        <p:nvGraphicFramePr>
          <p:cNvPr id="360" name="Google Shape;360;p66"/>
          <p:cNvGraphicFramePr/>
          <p:nvPr/>
        </p:nvGraphicFramePr>
        <p:xfrm>
          <a:off x="559600" y="1913925"/>
          <a:ext cx="3000000" cy="3000000"/>
        </p:xfrm>
        <a:graphic>
          <a:graphicData uri="http://schemas.openxmlformats.org/drawingml/2006/table">
            <a:tbl>
              <a:tblPr>
                <a:noFill/>
                <a:tableStyleId>{A1D21DAD-F458-41B4-8529-43B15866F2F7}</a:tableStyleId>
              </a:tblPr>
              <a:tblGrid>
                <a:gridCol w="2003775"/>
                <a:gridCol w="2003775"/>
                <a:gridCol w="2003775"/>
                <a:gridCol w="2003775"/>
              </a:tblGrid>
              <a:tr h="4452675">
                <a:tc>
                  <a:txBody>
                    <a:bodyPr/>
                    <a:lstStyle/>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Acrylic</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Animation</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Cartooning/Anime </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   (with preference for</a:t>
                      </a:r>
                      <a:br>
                        <a:rPr lang="en" sz="1600">
                          <a:solidFill>
                            <a:srgbClr val="EFEFEF"/>
                          </a:solidFill>
                          <a:latin typeface="Average"/>
                          <a:ea typeface="Average"/>
                          <a:cs typeface="Average"/>
                          <a:sym typeface="Average"/>
                        </a:rPr>
                      </a:br>
                      <a:r>
                        <a:rPr lang="en" sz="1600">
                          <a:solidFill>
                            <a:srgbClr val="EFEFEF"/>
                          </a:solidFill>
                          <a:latin typeface="Average"/>
                          <a:ea typeface="Average"/>
                          <a:cs typeface="Average"/>
                          <a:sym typeface="Average"/>
                        </a:rPr>
                        <a:t>   originals)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Cement</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Charcoal</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Circuit Bending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Clay</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Clothing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Creative Writing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Crochet</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Documented</a:t>
                      </a:r>
                      <a:br>
                        <a:rPr lang="en" sz="1600">
                          <a:solidFill>
                            <a:srgbClr val="EFEFEF"/>
                          </a:solidFill>
                          <a:latin typeface="Average"/>
                          <a:ea typeface="Average"/>
                          <a:cs typeface="Average"/>
                          <a:sym typeface="Average"/>
                        </a:rPr>
                      </a:br>
                      <a:r>
                        <a:rPr lang="en" sz="1600">
                          <a:solidFill>
                            <a:srgbClr val="EFEFEF"/>
                          </a:solidFill>
                          <a:latin typeface="Average"/>
                          <a:ea typeface="Average"/>
                          <a:cs typeface="Average"/>
                          <a:sym typeface="Average"/>
                        </a:rPr>
                        <a:t>   Performance Piece</a:t>
                      </a:r>
                      <a:endParaRPr sz="1600">
                        <a:solidFill>
                          <a:srgbClr val="EFEFEF"/>
                        </a:solidFill>
                        <a:latin typeface="Average"/>
                        <a:ea typeface="Average"/>
                        <a:cs typeface="Average"/>
                        <a:sym typeface="Average"/>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Embroidery</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Essays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Film </a:t>
                      </a:r>
                      <a:br>
                        <a:rPr lang="en" sz="1600">
                          <a:solidFill>
                            <a:srgbClr val="EFEFEF"/>
                          </a:solidFill>
                          <a:latin typeface="Average"/>
                          <a:ea typeface="Average"/>
                          <a:cs typeface="Average"/>
                          <a:sym typeface="Average"/>
                        </a:rPr>
                      </a:br>
                      <a:r>
                        <a:rPr lang="en" sz="1600">
                          <a:solidFill>
                            <a:srgbClr val="EFEFEF"/>
                          </a:solidFill>
                          <a:latin typeface="Average"/>
                          <a:ea typeface="Average"/>
                          <a:cs typeface="Average"/>
                          <a:sym typeface="Average"/>
                        </a:rPr>
                        <a:t>   (Digital or Analog)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Food</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Found Materials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Graphic Design</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Graphic novels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Illustration</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Ink</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Intaglio</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Interactive Displays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Knitting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Lithography</a:t>
                      </a:r>
                      <a:endParaRPr sz="1600">
                        <a:solidFill>
                          <a:srgbClr val="EFEFEF"/>
                        </a:solidFill>
                        <a:latin typeface="Average"/>
                        <a:ea typeface="Average"/>
                        <a:cs typeface="Average"/>
                        <a:sym typeface="Average"/>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EFEFEF"/>
                          </a:solidFill>
                          <a:latin typeface="Average"/>
                          <a:ea typeface="Average"/>
                          <a:cs typeface="Average"/>
                          <a:sym typeface="Average"/>
                        </a:rPr>
                        <a:t>Metalworking</a:t>
                      </a:r>
                      <a:endParaRPr sz="1600">
                        <a:solidFill>
                          <a:srgbClr val="EFEFEF"/>
                        </a:solidFill>
                        <a:latin typeface="Average"/>
                        <a:ea typeface="Average"/>
                        <a:cs typeface="Average"/>
                        <a:sym typeface="Average"/>
                      </a:endParaRPr>
                    </a:p>
                    <a:p>
                      <a:pPr indent="0" lvl="0" marL="0" rtl="0" algn="l">
                        <a:spcBef>
                          <a:spcPts val="0"/>
                        </a:spcBef>
                        <a:spcAft>
                          <a:spcPts val="0"/>
                        </a:spcAft>
                        <a:buNone/>
                      </a:pPr>
                      <a:r>
                        <a:rPr lang="en" sz="1600">
                          <a:solidFill>
                            <a:srgbClr val="EFEFEF"/>
                          </a:solidFill>
                          <a:latin typeface="Average"/>
                          <a:ea typeface="Average"/>
                          <a:cs typeface="Average"/>
                          <a:sym typeface="Average"/>
                        </a:rPr>
                        <a:t>Oil</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Pastel</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Pencil/Graphite</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Photography </a:t>
                      </a:r>
                      <a:br>
                        <a:rPr lang="en" sz="1600">
                          <a:solidFill>
                            <a:srgbClr val="EFEFEF"/>
                          </a:solidFill>
                          <a:latin typeface="Average"/>
                          <a:ea typeface="Average"/>
                          <a:cs typeface="Average"/>
                          <a:sym typeface="Average"/>
                        </a:rPr>
                      </a:br>
                      <a:r>
                        <a:rPr lang="en" sz="1600">
                          <a:solidFill>
                            <a:srgbClr val="EFEFEF"/>
                          </a:solidFill>
                          <a:latin typeface="Average"/>
                          <a:ea typeface="Average"/>
                          <a:cs typeface="Average"/>
                          <a:sym typeface="Average"/>
                        </a:rPr>
                        <a:t>   (Film or Digital)</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Plastics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Poetry</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Printed matter</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Product Design</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Programming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Recycled Materials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Robotics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Rug Hooking</a:t>
                      </a:r>
                      <a:endParaRPr sz="1600">
                        <a:solidFill>
                          <a:srgbClr val="EFEFEF"/>
                        </a:solidFill>
                        <a:latin typeface="Average"/>
                        <a:ea typeface="Average"/>
                        <a:cs typeface="Average"/>
                        <a:sym typeface="Average"/>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EFEFEF"/>
                          </a:solidFill>
                          <a:latin typeface="Average"/>
                          <a:ea typeface="Average"/>
                          <a:cs typeface="Average"/>
                          <a:sym typeface="Average"/>
                        </a:rPr>
                        <a:t>Screenprinting</a:t>
                      </a:r>
                      <a:endParaRPr sz="1600">
                        <a:solidFill>
                          <a:srgbClr val="EFEFEF"/>
                        </a:solidFill>
                        <a:latin typeface="Average"/>
                        <a:ea typeface="Average"/>
                        <a:cs typeface="Average"/>
                        <a:sym typeface="Average"/>
                      </a:endParaRPr>
                    </a:p>
                    <a:p>
                      <a:pPr indent="0" lvl="0" marL="0" rtl="0" algn="l">
                        <a:spcBef>
                          <a:spcPts val="0"/>
                        </a:spcBef>
                        <a:spcAft>
                          <a:spcPts val="0"/>
                        </a:spcAft>
                        <a:buNone/>
                      </a:pPr>
                      <a:r>
                        <a:rPr lang="en" sz="1600">
                          <a:solidFill>
                            <a:srgbClr val="EFEFEF"/>
                          </a:solidFill>
                          <a:latin typeface="Average"/>
                          <a:ea typeface="Average"/>
                          <a:cs typeface="Average"/>
                          <a:sym typeface="Average"/>
                        </a:rPr>
                        <a:t>Scripts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Sewing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Sound</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Spoken Word</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Stone</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Upholstery</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Video</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Watercolour</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Weaving</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Wire</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Wood</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Woodcuts</a:t>
                      </a:r>
                      <a:endParaRPr sz="1600">
                        <a:solidFill>
                          <a:srgbClr val="EFEFEF"/>
                        </a:solidFill>
                        <a:latin typeface="Average"/>
                        <a:ea typeface="Average"/>
                        <a:cs typeface="Average"/>
                        <a:sym typeface="Average"/>
                      </a:endParaRPr>
                    </a:p>
                    <a:p>
                      <a:pPr indent="0" lvl="0" marL="0" marR="0" rtl="0" algn="l">
                        <a:lnSpc>
                          <a:spcPct val="100000"/>
                        </a:lnSpc>
                        <a:spcBef>
                          <a:spcPts val="0"/>
                        </a:spcBef>
                        <a:spcAft>
                          <a:spcPts val="0"/>
                        </a:spcAft>
                        <a:buNone/>
                      </a:pPr>
                      <a:r>
                        <a:rPr lang="en" sz="1600">
                          <a:solidFill>
                            <a:srgbClr val="EFEFEF"/>
                          </a:solidFill>
                          <a:latin typeface="Average"/>
                          <a:ea typeface="Average"/>
                          <a:cs typeface="Average"/>
                          <a:sym typeface="Average"/>
                        </a:rPr>
                        <a:t>Zines</a:t>
                      </a:r>
                      <a:endParaRPr sz="1600">
                        <a:solidFill>
                          <a:srgbClr val="EFEFEF"/>
                        </a:solidFill>
                        <a:latin typeface="Average"/>
                        <a:ea typeface="Average"/>
                        <a:cs typeface="Average"/>
                        <a:sym typeface="Average"/>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40"/>
          <p:cNvPicPr preferRelativeResize="0"/>
          <p:nvPr/>
        </p:nvPicPr>
        <p:blipFill>
          <a:blip r:embed="rId3">
            <a:alphaModFix/>
          </a:blip>
          <a:stretch>
            <a:fillRect/>
          </a:stretch>
        </p:blipFill>
        <p:spPr>
          <a:xfrm>
            <a:off x="412750" y="0"/>
            <a:ext cx="8318500" cy="6350000"/>
          </a:xfrm>
          <a:prstGeom prst="rect">
            <a:avLst/>
          </a:prstGeom>
          <a:noFill/>
          <a:ln>
            <a:noFill/>
          </a:ln>
        </p:spPr>
      </p:pic>
      <p:sp>
        <p:nvSpPr>
          <p:cNvPr id="203" name="Google Shape;203;p4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Cordelia Masuda</a:t>
            </a:r>
            <a:r>
              <a:rPr lang="en" sz="3000">
                <a:solidFill>
                  <a:srgbClr val="888888"/>
                </a:solidFill>
                <a:latin typeface="Oswald"/>
                <a:ea typeface="Oswald"/>
                <a:cs typeface="Oswald"/>
                <a:sym typeface="Oswald"/>
              </a:rPr>
              <a:t>, charcoal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7"/>
          <p:cNvSpPr txBox="1"/>
          <p:nvPr>
            <p:ph type="title"/>
          </p:nvPr>
        </p:nvSpPr>
        <p:spPr>
          <a:xfrm rot="5400000">
            <a:off x="4732350" y="2171688"/>
            <a:ext cx="5851500" cy="20574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sp>
        <p:nvSpPr>
          <p:cNvPr id="366" name="Google Shape;366;p67"/>
          <p:cNvSpPr txBox="1"/>
          <p:nvPr>
            <p:ph idx="1" type="body"/>
          </p:nvPr>
        </p:nvSpPr>
        <p:spPr>
          <a:xfrm rot="5400000">
            <a:off x="541350" y="190488"/>
            <a:ext cx="5851500" cy="6019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72" name="Google Shape;372;p6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solidFill>
                  <a:srgbClr val="DDDDDD"/>
                </a:solidFill>
                <a:latin typeface="Average"/>
                <a:ea typeface="Average"/>
                <a:cs typeface="Average"/>
                <a:sym typeface="Average"/>
              </a:rPr>
              <a:t>Maria Blanchette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Ikeja Boddie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Rebecca Chafe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Diesel Cloud Acosta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Kyrese Colley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Rebecca Cox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Isaac Crosby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Elias Espinoza Lagos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Kayden Fortin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Callum Guthrie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Morgyn MacQuarrie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Cordelia Masuda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Hawk McKinnon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Yousef Saad Al Deen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Sam Shapiro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Varvara Staiko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Kai Walsh     📷📷📷</a:t>
            </a:r>
            <a:endParaRPr sz="2300">
              <a:solidFill>
                <a:srgbClr val="DDDDDD"/>
              </a:solidFill>
              <a:latin typeface="Average"/>
              <a:ea typeface="Average"/>
              <a:cs typeface="Average"/>
              <a:sym typeface="Average"/>
            </a:endParaRPr>
          </a:p>
          <a:p>
            <a:pPr indent="0" lvl="0" marL="0" rtl="0" algn="ctr">
              <a:spcBef>
                <a:spcPts val="0"/>
              </a:spcBef>
              <a:spcAft>
                <a:spcPts val="0"/>
              </a:spcAft>
              <a:buNone/>
            </a:pPr>
            <a:r>
              <a:rPr lang="en" sz="2300">
                <a:solidFill>
                  <a:srgbClr val="DDDDDD"/>
                </a:solidFill>
                <a:latin typeface="Average"/>
                <a:ea typeface="Average"/>
                <a:cs typeface="Average"/>
                <a:sym typeface="Average"/>
              </a:rPr>
              <a:t>Savanah Wheeler     📷</a:t>
            </a:r>
            <a:endParaRPr sz="2300">
              <a:solidFill>
                <a:srgbClr val="DDDDDD"/>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6" name="Shape 376"/>
        <p:cNvGrpSpPr/>
        <p:nvPr/>
      </p:nvGrpSpPr>
      <p:grpSpPr>
        <a:xfrm>
          <a:off x="0" y="0"/>
          <a:ext cx="0" cy="0"/>
          <a:chOff x="0" y="0"/>
          <a:chExt cx="0" cy="0"/>
        </a:xfrm>
      </p:grpSpPr>
      <p:pic>
        <p:nvPicPr>
          <p:cNvPr id="377" name="Google Shape;377;p69"/>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378" name="Google Shape;378;p69"/>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1"/>
          <p:cNvSpPr txBox="1"/>
          <p:nvPr/>
        </p:nvSpPr>
        <p:spPr>
          <a:xfrm>
            <a:off x="-75" y="6179950"/>
            <a:ext cx="9144000" cy="67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Silas Onoja </a:t>
            </a:r>
            <a:r>
              <a:rPr i="1" lang="en" sz="2400">
                <a:solidFill>
                  <a:srgbClr val="B7B7B7"/>
                </a:solidFill>
                <a:latin typeface="Cabin"/>
                <a:ea typeface="Cabin"/>
                <a:cs typeface="Cabin"/>
                <a:sym typeface="Cabin"/>
              </a:rPr>
              <a:t>@SilasOnoja (Nigeria), </a:t>
            </a: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id="209" name="Google Shape;209;p41"/>
          <p:cNvPicPr preferRelativeResize="0"/>
          <p:nvPr/>
        </p:nvPicPr>
        <p:blipFill>
          <a:blip r:embed="rId3">
            <a:alphaModFix/>
          </a:blip>
          <a:stretch>
            <a:fillRect/>
          </a:stretch>
        </p:blipFill>
        <p:spPr>
          <a:xfrm>
            <a:off x="0" y="0"/>
            <a:ext cx="4572000" cy="3108961"/>
          </a:xfrm>
          <a:prstGeom prst="rect">
            <a:avLst/>
          </a:prstGeom>
          <a:noFill/>
          <a:ln>
            <a:noFill/>
          </a:ln>
        </p:spPr>
      </p:pic>
      <p:pic>
        <p:nvPicPr>
          <p:cNvPr descr="Image" id="210" name="Google Shape;210;p41"/>
          <p:cNvPicPr preferRelativeResize="0"/>
          <p:nvPr/>
        </p:nvPicPr>
        <p:blipFill>
          <a:blip r:embed="rId4">
            <a:alphaModFix/>
          </a:blip>
          <a:stretch>
            <a:fillRect/>
          </a:stretch>
        </p:blipFill>
        <p:spPr>
          <a:xfrm>
            <a:off x="4572000" y="0"/>
            <a:ext cx="4572000" cy="3072383"/>
          </a:xfrm>
          <a:prstGeom prst="rect">
            <a:avLst/>
          </a:prstGeom>
          <a:noFill/>
          <a:ln>
            <a:noFill/>
          </a:ln>
        </p:spPr>
      </p:pic>
      <p:pic>
        <p:nvPicPr>
          <p:cNvPr descr="Image" id="211" name="Google Shape;211;p41"/>
          <p:cNvPicPr preferRelativeResize="0"/>
          <p:nvPr/>
        </p:nvPicPr>
        <p:blipFill>
          <a:blip r:embed="rId5">
            <a:alphaModFix/>
          </a:blip>
          <a:stretch>
            <a:fillRect/>
          </a:stretch>
        </p:blipFill>
        <p:spPr>
          <a:xfrm>
            <a:off x="0" y="3101400"/>
            <a:ext cx="4572000" cy="3049525"/>
          </a:xfrm>
          <a:prstGeom prst="rect">
            <a:avLst/>
          </a:prstGeom>
          <a:noFill/>
          <a:ln>
            <a:noFill/>
          </a:ln>
        </p:spPr>
      </p:pic>
      <p:pic>
        <p:nvPicPr>
          <p:cNvPr descr="Image" id="212" name="Google Shape;212;p41"/>
          <p:cNvPicPr preferRelativeResize="0"/>
          <p:nvPr/>
        </p:nvPicPr>
        <p:blipFill>
          <a:blip r:embed="rId6">
            <a:alphaModFix/>
          </a:blip>
          <a:stretch>
            <a:fillRect/>
          </a:stretch>
        </p:blipFill>
        <p:spPr>
          <a:xfrm>
            <a:off x="4572000" y="2868225"/>
            <a:ext cx="4572000" cy="328269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2"/>
          <p:cNvSpPr txBox="1"/>
          <p:nvPr/>
        </p:nvSpPr>
        <p:spPr>
          <a:xfrm>
            <a:off x="0" y="6175000"/>
            <a:ext cx="9144000" cy="683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William Ritschel </a:t>
            </a:r>
            <a:r>
              <a:rPr i="1" lang="en" sz="2400">
                <a:solidFill>
                  <a:srgbClr val="B7B7B7"/>
                </a:solidFill>
                <a:latin typeface="Cabin"/>
                <a:ea typeface="Cabin"/>
                <a:cs typeface="Cabin"/>
                <a:sym typeface="Cabin"/>
              </a:rPr>
              <a:t>(California), </a:t>
            </a:r>
            <a:r>
              <a:rPr b="1" i="1" lang="en" sz="2400">
                <a:solidFill>
                  <a:srgbClr val="FFFFFF"/>
                </a:solidFill>
                <a:latin typeface="Cabin"/>
                <a:ea typeface="Cabin"/>
                <a:cs typeface="Cabin"/>
                <a:sym typeface="Cabin"/>
              </a:rPr>
              <a:t>Boats Returning Home, </a:t>
            </a:r>
            <a:r>
              <a:rPr lang="en" sz="2400">
                <a:solidFill>
                  <a:srgbClr val="B7B7B7"/>
                </a:solidFill>
                <a:latin typeface="Cabin"/>
                <a:ea typeface="Cabin"/>
                <a:cs typeface="Cabin"/>
                <a:sym typeface="Cabin"/>
              </a:rPr>
              <a:t>1915</a:t>
            </a:r>
            <a:endParaRPr sz="2400">
              <a:solidFill>
                <a:srgbClr val="B7B7B7"/>
              </a:solidFill>
              <a:latin typeface="Cabin"/>
              <a:ea typeface="Cabin"/>
              <a:cs typeface="Cabin"/>
              <a:sym typeface="Cabin"/>
            </a:endParaRPr>
          </a:p>
        </p:txBody>
      </p:sp>
      <p:pic>
        <p:nvPicPr>
          <p:cNvPr descr="Image" id="218" name="Google Shape;218;p42"/>
          <p:cNvPicPr preferRelativeResize="0"/>
          <p:nvPr/>
        </p:nvPicPr>
        <p:blipFill>
          <a:blip r:embed="rId3">
            <a:alphaModFix/>
          </a:blip>
          <a:stretch>
            <a:fillRect/>
          </a:stretch>
        </p:blipFill>
        <p:spPr>
          <a:xfrm>
            <a:off x="485349" y="0"/>
            <a:ext cx="8173300" cy="6175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3"/>
          <p:cNvSpPr txBox="1"/>
          <p:nvPr/>
        </p:nvSpPr>
        <p:spPr>
          <a:xfrm>
            <a:off x="5162550" y="0"/>
            <a:ext cx="3981300" cy="4185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Aaron Douglas</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The Creation</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1935</a:t>
            </a:r>
            <a:endParaRPr b="1" sz="2400">
              <a:solidFill>
                <a:srgbClr val="FFFFFF"/>
              </a:solidFill>
              <a:latin typeface="Cabin"/>
              <a:ea typeface="Cabin"/>
              <a:cs typeface="Cabin"/>
              <a:sym typeface="Cabin"/>
            </a:endParaRPr>
          </a:p>
        </p:txBody>
      </p:sp>
      <p:pic>
        <p:nvPicPr>
          <p:cNvPr descr="Image" id="224" name="Google Shape;224;p43"/>
          <p:cNvPicPr preferRelativeResize="0"/>
          <p:nvPr/>
        </p:nvPicPr>
        <p:blipFill>
          <a:blip r:embed="rId3">
            <a:alphaModFix/>
          </a:blip>
          <a:stretch>
            <a:fillRect/>
          </a:stretch>
        </p:blipFill>
        <p:spPr>
          <a:xfrm>
            <a:off x="0" y="0"/>
            <a:ext cx="5162550" cy="6858000"/>
          </a:xfrm>
          <a:prstGeom prst="rect">
            <a:avLst/>
          </a:prstGeom>
          <a:noFill/>
          <a:ln>
            <a:noFill/>
          </a:ln>
        </p:spPr>
      </p:pic>
      <p:pic>
        <p:nvPicPr>
          <p:cNvPr id="225" name="Google Shape;225;p43"/>
          <p:cNvPicPr preferRelativeResize="0"/>
          <p:nvPr/>
        </p:nvPicPr>
        <p:blipFill>
          <a:blip r:embed="rId4">
            <a:alphaModFix/>
          </a:blip>
          <a:stretch>
            <a:fillRect/>
          </a:stretch>
        </p:blipFill>
        <p:spPr>
          <a:xfrm>
            <a:off x="6238800" y="4185500"/>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4"/>
          <p:cNvSpPr txBox="1"/>
          <p:nvPr/>
        </p:nvSpPr>
        <p:spPr>
          <a:xfrm>
            <a:off x="-75" y="6169250"/>
            <a:ext cx="9144000" cy="688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Ningeokuluk Teevee</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Cradled Loons</a:t>
            </a:r>
            <a:r>
              <a:rPr lang="en" sz="2400">
                <a:solidFill>
                  <a:srgbClr val="B7B7B7"/>
                </a:solidFill>
                <a:latin typeface="Cabin"/>
                <a:ea typeface="Cabin"/>
                <a:cs typeface="Cabin"/>
                <a:sym typeface="Cabin"/>
              </a:rPr>
              <a:t>, 2009</a:t>
            </a:r>
            <a:endParaRPr b="1" sz="2400">
              <a:solidFill>
                <a:srgbClr val="FFFFFF"/>
              </a:solidFill>
              <a:latin typeface="Cabin"/>
              <a:ea typeface="Cabin"/>
              <a:cs typeface="Cabin"/>
              <a:sym typeface="Cabin"/>
            </a:endParaRPr>
          </a:p>
        </p:txBody>
      </p:sp>
      <p:pic>
        <p:nvPicPr>
          <p:cNvPr descr="Image" id="231" name="Google Shape;231;p44"/>
          <p:cNvPicPr preferRelativeResize="0"/>
          <p:nvPr/>
        </p:nvPicPr>
        <p:blipFill>
          <a:blip r:embed="rId3">
            <a:alphaModFix/>
          </a:blip>
          <a:stretch>
            <a:fillRect/>
          </a:stretch>
        </p:blipFill>
        <p:spPr>
          <a:xfrm>
            <a:off x="840463" y="0"/>
            <a:ext cx="7463079" cy="6169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5"/>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hermit and his cat</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lang="en" sz="1900">
                <a:solidFill>
                  <a:srgbClr val="B7B7B7"/>
                </a:solidFill>
                <a:latin typeface="Cabin"/>
                <a:ea typeface="Cabin"/>
                <a:cs typeface="Cabin"/>
                <a:sym typeface="Cabin"/>
              </a:rPr>
              <a:t> from </a:t>
            </a:r>
            <a:r>
              <a:rPr i="1" lang="en" sz="1900">
                <a:solidFill>
                  <a:srgbClr val="B7B7B7"/>
                </a:solidFill>
                <a:latin typeface="Cabin"/>
                <a:ea typeface="Cabin"/>
                <a:cs typeface="Cabin"/>
                <a:sym typeface="Cabin"/>
              </a:rPr>
              <a:t>Bodleian Library </a:t>
            </a:r>
            <a:r>
              <a:rPr i="1" lang="en" sz="1900" u="sng">
                <a:solidFill>
                  <a:schemeClr val="hlink"/>
                </a:solidFill>
                <a:latin typeface="Cabin"/>
                <a:ea typeface="Cabin"/>
                <a:cs typeface="Cabin"/>
                <a:sym typeface="Cabin"/>
                <a:hlinkClick r:id="rId4"/>
              </a:rPr>
              <a:t>MS. Bodl. 264</a:t>
            </a:r>
            <a:r>
              <a:rPr i="1" lang="en" sz="1900">
                <a:solidFill>
                  <a:srgbClr val="B7B7B7"/>
                </a:solidFill>
                <a:latin typeface="Cabin"/>
                <a:ea typeface="Cabin"/>
                <a:cs typeface="Cabin"/>
                <a:sym typeface="Cabin"/>
              </a:rPr>
              <a:t> , 1338–1410</a:t>
            </a:r>
            <a:endParaRPr i="1" sz="1900">
              <a:solidFill>
                <a:srgbClr val="B7B7B7"/>
              </a:solidFill>
              <a:latin typeface="Cabin"/>
              <a:ea typeface="Cabin"/>
              <a:cs typeface="Cabin"/>
              <a:sym typeface="Cabin"/>
            </a:endParaRPr>
          </a:p>
        </p:txBody>
      </p:sp>
      <p:pic>
        <p:nvPicPr>
          <p:cNvPr id="237" name="Google Shape;237;p45"/>
          <p:cNvPicPr preferRelativeResize="0"/>
          <p:nvPr/>
        </p:nvPicPr>
        <p:blipFill>
          <a:blip r:embed="rId5">
            <a:alphaModFix/>
          </a:blip>
          <a:stretch>
            <a:fillRect/>
          </a:stretch>
        </p:blipFill>
        <p:spPr>
          <a:xfrm>
            <a:off x="853313" y="0"/>
            <a:ext cx="7437372" cy="6151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1" name="Shape 241"/>
        <p:cNvGrpSpPr/>
        <p:nvPr/>
      </p:nvGrpSpPr>
      <p:grpSpPr>
        <a:xfrm>
          <a:off x="0" y="0"/>
          <a:ext cx="0" cy="0"/>
          <a:chOff x="0" y="0"/>
          <a:chExt cx="0" cy="0"/>
        </a:xfrm>
      </p:grpSpPr>
      <p:sp>
        <p:nvSpPr>
          <p:cNvPr id="242" name="Google Shape;242;p46"/>
          <p:cNvSpPr txBox="1"/>
          <p:nvPr>
            <p:ph idx="1" type="body"/>
          </p:nvPr>
        </p:nvSpPr>
        <p:spPr>
          <a:xfrm>
            <a:off x="154800" y="6002225"/>
            <a:ext cx="8834400" cy="855600"/>
          </a:xfrm>
          <a:prstGeom prst="rect">
            <a:avLst/>
          </a:prstGeom>
          <a:noFill/>
        </p:spPr>
        <p:txBody>
          <a:bodyPr anchorCtr="0" anchor="b" bIns="91425" lIns="91425" spcFirstLastPara="1" rIns="91425" wrap="square" tIns="91425">
            <a:noAutofit/>
          </a:bodyPr>
          <a:lstStyle/>
          <a:p>
            <a:pPr indent="0" lvl="0" marL="0" rtl="0" algn="ctr">
              <a:lnSpc>
                <a:spcPct val="133300"/>
              </a:lnSpc>
              <a:spcBef>
                <a:spcPts val="0"/>
              </a:spcBef>
              <a:spcAft>
                <a:spcPts val="0"/>
              </a:spcAft>
              <a:buNone/>
            </a:pPr>
            <a:r>
              <a:rPr b="1" lang="en" sz="1800">
                <a:solidFill>
                  <a:srgbClr val="EFEFEF"/>
                </a:solidFill>
                <a:latin typeface="Open Sans"/>
                <a:ea typeface="Open Sans"/>
                <a:cs typeface="Open Sans"/>
                <a:sym typeface="Open Sans"/>
              </a:rPr>
              <a:t>Boma Nnaji</a:t>
            </a:r>
            <a:r>
              <a:rPr lang="en" sz="1800">
                <a:solidFill>
                  <a:srgbClr val="EFEFEF"/>
                </a:solidFill>
                <a:latin typeface="Open Sans"/>
                <a:ea typeface="Open Sans"/>
                <a:cs typeface="Open Sans"/>
                <a:sym typeface="Open Sans"/>
              </a:rPr>
              <a:t> (Nigeria -&gt; NS) at the Halifax Shopping Centre as he painted a portrait of </a:t>
            </a:r>
            <a:r>
              <a:rPr b="1" lang="en" sz="1800">
                <a:solidFill>
                  <a:srgbClr val="EFEFEF"/>
                </a:solidFill>
                <a:latin typeface="Open Sans"/>
                <a:ea typeface="Open Sans"/>
                <a:cs typeface="Open Sans"/>
                <a:sym typeface="Open Sans"/>
              </a:rPr>
              <a:t>Eddie Carvery</a:t>
            </a:r>
            <a:r>
              <a:rPr lang="en" sz="1800">
                <a:solidFill>
                  <a:srgbClr val="EFEFEF"/>
                </a:solidFill>
                <a:latin typeface="Open Sans"/>
                <a:ea typeface="Open Sans"/>
                <a:cs typeface="Open Sans"/>
                <a:sym typeface="Open Sans"/>
              </a:rPr>
              <a:t> on Saturday</a:t>
            </a:r>
            <a:endParaRPr sz="1800">
              <a:solidFill>
                <a:srgbClr val="EFEFEF"/>
              </a:solidFill>
              <a:latin typeface="Open Sans"/>
              <a:ea typeface="Open Sans"/>
              <a:cs typeface="Open Sans"/>
              <a:sym typeface="Open Sans"/>
            </a:endParaRPr>
          </a:p>
        </p:txBody>
      </p:sp>
      <p:pic>
        <p:nvPicPr>
          <p:cNvPr id="243" name="Google Shape;243;p46"/>
          <p:cNvPicPr preferRelativeResize="0"/>
          <p:nvPr/>
        </p:nvPicPr>
        <p:blipFill>
          <a:blip r:embed="rId3">
            <a:alphaModFix/>
          </a:blip>
          <a:stretch>
            <a:fillRect/>
          </a:stretch>
        </p:blipFill>
        <p:spPr>
          <a:xfrm>
            <a:off x="0" y="855788"/>
            <a:ext cx="9144000" cy="514643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